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03" r:id="rId2"/>
    <p:sldId id="302" r:id="rId3"/>
    <p:sldId id="328" r:id="rId4"/>
    <p:sldId id="306" r:id="rId5"/>
    <p:sldId id="307" r:id="rId6"/>
    <p:sldId id="329" r:id="rId7"/>
    <p:sldId id="256" r:id="rId8"/>
    <p:sldId id="309" r:id="rId9"/>
    <p:sldId id="310" r:id="rId10"/>
    <p:sldId id="313" r:id="rId11"/>
    <p:sldId id="314" r:id="rId12"/>
    <p:sldId id="330" r:id="rId13"/>
    <p:sldId id="318" r:id="rId14"/>
    <p:sldId id="332" r:id="rId15"/>
    <p:sldId id="319" r:id="rId16"/>
    <p:sldId id="333" r:id="rId17"/>
    <p:sldId id="336" r:id="rId18"/>
    <p:sldId id="337" r:id="rId19"/>
    <p:sldId id="338" r:id="rId20"/>
    <p:sldId id="334" r:id="rId21"/>
    <p:sldId id="270" r:id="rId22"/>
    <p:sldId id="339" r:id="rId23"/>
    <p:sldId id="340" r:id="rId24"/>
    <p:sldId id="341" r:id="rId25"/>
    <p:sldId id="335" r:id="rId26"/>
    <p:sldId id="322" r:id="rId27"/>
    <p:sldId id="305" r:id="rId28"/>
    <p:sldId id="323" r:id="rId29"/>
    <p:sldId id="324" r:id="rId30"/>
    <p:sldId id="327" r:id="rId3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E1B26AAC-3C6F-4996-B3B3-119D319AF789}">
          <p14:sldIdLst/>
        </p14:section>
        <p14:section name="심플 스타일" id="{EE2B2F14-9BF9-49E6-9352-DEC195CC4171}">
          <p14:sldIdLst>
            <p14:sldId id="303"/>
            <p14:sldId id="302"/>
            <p14:sldId id="328"/>
            <p14:sldId id="306"/>
            <p14:sldId id="307"/>
            <p14:sldId id="329"/>
            <p14:sldId id="256"/>
            <p14:sldId id="309"/>
            <p14:sldId id="310"/>
            <p14:sldId id="313"/>
            <p14:sldId id="314"/>
            <p14:sldId id="330"/>
            <p14:sldId id="318"/>
            <p14:sldId id="332"/>
            <p14:sldId id="319"/>
            <p14:sldId id="333"/>
            <p14:sldId id="336"/>
            <p14:sldId id="337"/>
            <p14:sldId id="338"/>
            <p14:sldId id="334"/>
            <p14:sldId id="270"/>
            <p14:sldId id="339"/>
            <p14:sldId id="340"/>
            <p14:sldId id="341"/>
            <p14:sldId id="335"/>
            <p14:sldId id="322"/>
            <p14:sldId id="305"/>
            <p14:sldId id="323"/>
            <p14:sldId id="324"/>
            <p14:sldId id="327"/>
          </p14:sldIdLst>
        </p14:section>
        <p14:section name="아날로그 스타일" id="{D08A8CBA-0251-4FF3-94DD-600A6C87BD3F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4ECE2"/>
    <a:srgbClr val="A5CBEF"/>
    <a:srgbClr val="FADBEE"/>
    <a:srgbClr val="F8F3EC"/>
    <a:srgbClr val="DBE0FB"/>
    <a:srgbClr val="F9AFCA"/>
    <a:srgbClr val="FCC3D5"/>
    <a:srgbClr val="B17597"/>
    <a:srgbClr val="FC9380"/>
    <a:srgbClr val="F490CF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114" d="100"/>
          <a:sy n="114" d="100"/>
        </p:scale>
        <p:origin x="474" y="108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CDDACF-8E53-414A-816E-EA196FCD8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7F79E3C-67A1-485B-A222-0FD28BDC72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889BEC9-24B4-4B93-9649-3270269BAB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48A02-B4BE-476C-98F2-A8FD528D6D8D}" type="datetimeFigureOut">
              <a:rPr lang="ko-KR" altLang="en-US" smtClean="0"/>
              <a:t>2021-11-03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CD77E34-E8CB-49D0-99E5-C6B02CE562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9A6F3C9-7C78-48FF-BAA6-7F5A195B1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36E4C-840D-4AA3-9A98-7D0D22ECD7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75242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457629-FF09-49A2-803A-79D2B7BC4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EF135D7-9719-4B43-9FD3-1AE9FB69E0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F320C25-AD8B-43A6-8291-006B6793F9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48A02-B4BE-476C-98F2-A8FD528D6D8D}" type="datetimeFigureOut">
              <a:rPr lang="ko-KR" altLang="en-US" smtClean="0"/>
              <a:t>2021-11-03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D196027-315F-4282-AE28-99C9DE1979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C006010-8634-4FC1-B1A4-0E8C51FE2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36E4C-840D-4AA3-9A98-7D0D22ECD7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17916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3CBCF52-2551-4CC5-BF5E-EBBD3901D53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8C6D50B-56F6-4D65-8305-CB38C97F3E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6B6DEA2-007D-4168-8442-81071CA700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48A02-B4BE-476C-98F2-A8FD528D6D8D}" type="datetimeFigureOut">
              <a:rPr lang="ko-KR" altLang="en-US" smtClean="0"/>
              <a:t>2021-11-03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930D23A-399D-4E98-ABCD-3480CEBCE8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871BAA5-2DB3-4767-A8BF-9474B3219E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36E4C-840D-4AA3-9A98-7D0D22ECD7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89510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2BB023-6BD9-4EC1-A637-24BF37E4C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62D503-CC6A-4B70-BA54-A207BC2A7A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E0D4333-C1B1-470E-A2B0-ACC68B72D3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48A02-B4BE-476C-98F2-A8FD528D6D8D}" type="datetimeFigureOut">
              <a:rPr lang="ko-KR" altLang="en-US" smtClean="0"/>
              <a:t>2021-11-03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7054876-78C9-4B5E-BBA7-05D319B25B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DAE9F2E-B843-408A-A4D9-385F769EA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36E4C-840D-4AA3-9A98-7D0D22ECD7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98740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9065C6-EE10-40AE-8047-69EBFC274B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267626C-9200-489B-8539-39CE94AFE5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CE31D24-5487-4F39-9247-D02A9C59B9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48A02-B4BE-476C-98F2-A8FD528D6D8D}" type="datetimeFigureOut">
              <a:rPr lang="ko-KR" altLang="en-US" smtClean="0"/>
              <a:t>2021-11-03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38C17D6-31E9-410F-A91C-D071EE1C54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EC29970-1080-433E-AD74-0BA86858FB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36E4C-840D-4AA3-9A98-7D0D22ECD7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49265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CB1CAC-924C-4623-A983-AC12CB562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0B5F382-2A7E-46DF-89C4-20EC932FE4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0E433DC-FE89-4806-9D6F-D8EE9DA872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0DAFF7A-0AF4-4364-9D6D-F125B6F36C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48A02-B4BE-476C-98F2-A8FD528D6D8D}" type="datetimeFigureOut">
              <a:rPr lang="ko-KR" altLang="en-US" smtClean="0"/>
              <a:t>2021-11-03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79C1D55-F4FE-4539-B9F3-A1EBE35D1F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5D12395-9869-41A2-B394-994832EDAC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36E4C-840D-4AA3-9A98-7D0D22ECD7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93830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871989-1218-4010-9955-70254D116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F19B81F-8BEF-48A7-AB58-C670ECDB7B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4FC5E72-80AF-425E-8A11-8845C57B56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4E0A83A-C891-4515-8261-7E80527B098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EA0308B-1A08-4D54-BA8F-AACD47B5CC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CE450C0-0369-4AB7-A683-F3E27AAFEF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48A02-B4BE-476C-98F2-A8FD528D6D8D}" type="datetimeFigureOut">
              <a:rPr lang="ko-KR" altLang="en-US" smtClean="0"/>
              <a:t>2021-11-03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30AAF80-6BFE-4DC4-B4BC-2B80DB552A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07B0C49-2A4D-44AE-A412-30264DA80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36E4C-840D-4AA3-9A98-7D0D22ECD7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83747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57FE6F-90E8-4559-B11C-449EE9F31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97B3DB2-E72A-4A78-83A1-598F3C3FA1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48A02-B4BE-476C-98F2-A8FD528D6D8D}" type="datetimeFigureOut">
              <a:rPr lang="ko-KR" altLang="en-US" smtClean="0"/>
              <a:t>2021-11-03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43C945A-2AB3-47E7-B920-049F70DD27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33F3311-5F79-4D93-93BF-17A59374E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36E4C-840D-4AA3-9A98-7D0D22ECD7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73033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DC82977-0396-4BC7-AD92-2844A44A3C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48A02-B4BE-476C-98F2-A8FD528D6D8D}" type="datetimeFigureOut">
              <a:rPr lang="ko-KR" altLang="en-US" smtClean="0"/>
              <a:t>2021-11-03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6EEC092-1ACC-42A8-96CF-FEEE99368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04A816B-E592-48DA-A0CA-0062C52CC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36E4C-840D-4AA3-9A98-7D0D22ECD72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6FE46B-C6DF-4394-8E48-C1C30325EB88}"/>
              </a:ext>
            </a:extLst>
          </p:cNvPr>
          <p:cNvSpPr txBox="1"/>
          <p:nvPr userDrawn="1"/>
        </p:nvSpPr>
        <p:spPr>
          <a:xfrm>
            <a:off x="10032313" y="6588607"/>
            <a:ext cx="21691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08956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F12003-9F27-44BB-9A80-2A63DA8B66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EE3CC88-7F35-4F3A-A310-1614DB1F0A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B4EE75E-B98C-4C20-B393-5EDF36B5E3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D12E58B-379B-47B7-A2CA-1B0ABDDA01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48A02-B4BE-476C-98F2-A8FD528D6D8D}" type="datetimeFigureOut">
              <a:rPr lang="ko-KR" altLang="en-US" smtClean="0"/>
              <a:t>2021-11-03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5FF1014-5F2E-4A12-B482-AAE090B016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591C2C9-0D69-4A39-9A60-756FA82389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36E4C-840D-4AA3-9A98-7D0D22ECD7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86987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986713-289D-4BCC-9D45-37B299C6BB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586BFE8-B4A6-4C1F-BEC8-582CD9E8731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C4E6BD6-DEC5-4C19-9DE2-686E40B498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06632DB-E43D-43CF-B10B-9B37FF0FEC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48A02-B4BE-476C-98F2-A8FD528D6D8D}" type="datetimeFigureOut">
              <a:rPr lang="ko-KR" altLang="en-US" smtClean="0"/>
              <a:t>2021-11-03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DC087CB-6E18-4056-95C1-19FC6A423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1D80562-176E-45AC-B5BA-3E99AECA3B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36E4C-840D-4AA3-9A98-7D0D22ECD7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56329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5D7393E-5DCD-47F2-A30E-AFA371DD36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986B973-A33E-4EFB-8E34-E5FA6395E2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B608AE3-BDDE-46D5-AD69-69DFEE2513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548A02-B4BE-476C-98F2-A8FD528D6D8D}" type="datetimeFigureOut">
              <a:rPr lang="ko-KR" altLang="en-US" smtClean="0"/>
              <a:t>2021-11-03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898ADF0-3B03-4A63-8C82-1249472DCC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E472D10-0702-45D9-BBCB-7EE98FC5D5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736E4C-840D-4AA3-9A98-7D0D22ECD7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86780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17" Type="http://schemas.openxmlformats.org/officeDocument/2006/relationships/image" Target="../media/image29.png"/><Relationship Id="rId2" Type="http://schemas.openxmlformats.org/officeDocument/2006/relationships/image" Target="../media/image14.png"/><Relationship Id="rId16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5" Type="http://schemas.openxmlformats.org/officeDocument/2006/relationships/image" Target="../media/image2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Relationship Id="rId1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CFB71C0-8898-4698-9AED-CCED4351A2B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C8FFEA8-AEB3-4D0A-9CC0-0F5E36C411BB}"/>
              </a:ext>
            </a:extLst>
          </p:cNvPr>
          <p:cNvSpPr txBox="1"/>
          <p:nvPr/>
        </p:nvSpPr>
        <p:spPr>
          <a:xfrm>
            <a:off x="7766462" y="2712124"/>
            <a:ext cx="381226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altLang="ko-KR" sz="4400" b="1" dirty="0"/>
              <a:t>4</a:t>
            </a:r>
            <a:r>
              <a:rPr lang="ko-KR" altLang="en-US" sz="4400" b="1" dirty="0"/>
              <a:t>조 </a:t>
            </a:r>
            <a:r>
              <a:rPr lang="en-US" altLang="ko-KR" sz="4400" b="1" dirty="0"/>
              <a:t>-</a:t>
            </a:r>
            <a:r>
              <a:rPr lang="ko-KR" altLang="en-US" sz="4400" b="1" dirty="0"/>
              <a:t> 새벽코딩</a:t>
            </a:r>
            <a:br>
              <a:rPr lang="en-US" altLang="ko-KR" sz="4400" dirty="0"/>
            </a:br>
            <a:endParaRPr lang="ko-KR" altLang="en-US" sz="4400" b="1" spc="6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0842B7-35D9-41A2-8389-A0932A172C7F}"/>
              </a:ext>
            </a:extLst>
          </p:cNvPr>
          <p:cNvSpPr txBox="1"/>
          <p:nvPr/>
        </p:nvSpPr>
        <p:spPr>
          <a:xfrm>
            <a:off x="4882364" y="3598507"/>
            <a:ext cx="66944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/>
              <a:t>전자 제품 재고관리 </a:t>
            </a:r>
            <a:r>
              <a:rPr lang="en-US" altLang="ko-KR" sz="3600" dirty="0"/>
              <a:t>ERP </a:t>
            </a:r>
            <a:r>
              <a:rPr lang="ko-KR" altLang="en-US" sz="3600" dirty="0"/>
              <a:t>시스템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4ED37D2-17B4-499A-8C05-F9D84F65E348}"/>
              </a:ext>
            </a:extLst>
          </p:cNvPr>
          <p:cNvSpPr/>
          <p:nvPr/>
        </p:nvSpPr>
        <p:spPr>
          <a:xfrm>
            <a:off x="334216" y="-904383"/>
            <a:ext cx="5462953" cy="5462953"/>
          </a:xfrm>
          <a:prstGeom prst="rect">
            <a:avLst/>
          </a:prstGeom>
          <a:blipFill dpi="0" rotWithShape="1">
            <a:blip r:embed="rId3">
              <a:alphaModFix amt="1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82991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EB98B54-8ED1-4451-BC42-13836750A5E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59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8FA1D5-E9A0-408A-BBDD-7061ADA2F1DF}"/>
              </a:ext>
            </a:extLst>
          </p:cNvPr>
          <p:cNvSpPr txBox="1"/>
          <p:nvPr/>
        </p:nvSpPr>
        <p:spPr>
          <a:xfrm>
            <a:off x="325120" y="2598003"/>
            <a:ext cx="24481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spc="600" dirty="0"/>
              <a:t>Part 4.</a:t>
            </a:r>
            <a:endParaRPr lang="ko-KR" altLang="en-US" sz="4400" b="1" spc="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ED0898-E03E-4C39-BF57-E01EDB22D780}"/>
              </a:ext>
            </a:extLst>
          </p:cNvPr>
          <p:cNvSpPr txBox="1"/>
          <p:nvPr/>
        </p:nvSpPr>
        <p:spPr>
          <a:xfrm>
            <a:off x="325120" y="3490557"/>
            <a:ext cx="50226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300" dirty="0"/>
              <a:t>데이터베이스 설계서</a:t>
            </a:r>
            <a:r>
              <a:rPr lang="en-US" altLang="ko-KR" sz="2800" spc="300" dirty="0"/>
              <a:t>(ERD)</a:t>
            </a:r>
            <a:endParaRPr lang="ko-KR" altLang="en-US" sz="2800" spc="300" dirty="0"/>
          </a:p>
        </p:txBody>
      </p:sp>
    </p:spTree>
    <p:extLst>
      <p:ext uri="{BB962C8B-B14F-4D97-AF65-F5344CB8AC3E}">
        <p14:creationId xmlns:p14="http://schemas.microsoft.com/office/powerpoint/2010/main" val="1857601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그룹 21">
            <a:extLst>
              <a:ext uri="{FF2B5EF4-FFF2-40B4-BE49-F238E27FC236}">
                <a16:creationId xmlns:a16="http://schemas.microsoft.com/office/drawing/2014/main" id="{7C015152-B178-46A8-9BA9-28E23524724F}"/>
              </a:ext>
            </a:extLst>
          </p:cNvPr>
          <p:cNvGrpSpPr/>
          <p:nvPr/>
        </p:nvGrpSpPr>
        <p:grpSpPr>
          <a:xfrm>
            <a:off x="162415" y="0"/>
            <a:ext cx="12029585" cy="826818"/>
            <a:chOff x="162415" y="0"/>
            <a:chExt cx="12029585" cy="826818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38FD9E2F-CBF3-4938-AC12-9A5504B6B9CB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0135535-FFE6-4E60-991D-915D3D2BE8C5}"/>
                </a:ext>
              </a:extLst>
            </p:cNvPr>
            <p:cNvSpPr txBox="1"/>
            <p:nvPr/>
          </p:nvSpPr>
          <p:spPr>
            <a:xfrm>
              <a:off x="995462" y="118932"/>
              <a:ext cx="742376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데이터베이스 설계서</a:t>
              </a:r>
              <a:r>
                <a:rPr lang="en-US" altLang="ko-KR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(ERD)</a:t>
              </a:r>
              <a:endParaRPr lang="ko-KR" altLang="en-US" sz="4000" spc="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D402955C-C68D-46DB-B9EC-76E48661DF73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790895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1B9DFDF-DA28-49E8-9212-D3D1AE4CE4C3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4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23" name="내용 개체 틀 7">
            <a:extLst>
              <a:ext uri="{FF2B5EF4-FFF2-40B4-BE49-F238E27FC236}">
                <a16:creationId xmlns:a16="http://schemas.microsoft.com/office/drawing/2014/main" id="{CA5AA5DC-1C40-49E4-B56F-97DF797FD7FF}"/>
              </a:ext>
            </a:extLst>
          </p:cNvPr>
          <p:cNvSpPr txBox="1">
            <a:spLocks/>
          </p:cNvSpPr>
          <p:nvPr/>
        </p:nvSpPr>
        <p:spPr>
          <a:xfrm>
            <a:off x="9521879" y="1261643"/>
            <a:ext cx="2199065" cy="491642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Wingdings" panose="05000000000000000000" pitchFamily="2" charset="2"/>
              <a:buChar char="u"/>
            </a:pPr>
            <a:r>
              <a:rPr lang="ko-KR" altLang="en-US" sz="1400" dirty="0"/>
              <a:t>데이터 베이스 설명</a:t>
            </a:r>
            <a:r>
              <a:rPr lang="en-US" altLang="ko-KR" sz="1400" dirty="0"/>
              <a:t>: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ko-KR" altLang="en-US" sz="1400" dirty="0"/>
              <a:t>총 </a:t>
            </a:r>
            <a:r>
              <a:rPr lang="en-US" altLang="ko-KR" sz="1400" dirty="0"/>
              <a:t>25 </a:t>
            </a:r>
            <a:r>
              <a:rPr lang="ko-KR" altLang="en-US" sz="1400" dirty="0"/>
              <a:t>테이블로 구성</a:t>
            </a:r>
            <a:endParaRPr lang="en-US" altLang="ko-KR" sz="1400" dirty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ko-KR" altLang="en-US" sz="1400" dirty="0"/>
              <a:t>카테고리별로 분류하여 대분류 구성</a:t>
            </a:r>
            <a:endParaRPr lang="en-US" altLang="ko-KR" sz="1400" dirty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ko-KR" altLang="en-US" sz="1400" dirty="0"/>
              <a:t>가전 속성 테이블</a:t>
            </a:r>
            <a:br>
              <a:rPr lang="en-US" altLang="ko-KR" sz="1400" dirty="0"/>
            </a:br>
            <a:r>
              <a:rPr lang="en-US" altLang="ko-KR" sz="1400" dirty="0"/>
              <a:t>,TV </a:t>
            </a:r>
            <a:r>
              <a:rPr lang="ko-KR" altLang="en-US" sz="1400" dirty="0"/>
              <a:t>속성 테이블</a:t>
            </a:r>
            <a:br>
              <a:rPr lang="en-US" altLang="ko-KR" sz="1400" dirty="0"/>
            </a:br>
            <a:r>
              <a:rPr lang="en-US" altLang="ko-KR" sz="1400" dirty="0"/>
              <a:t>,PC</a:t>
            </a:r>
            <a:r>
              <a:rPr lang="ko-KR" altLang="en-US" sz="1400" dirty="0"/>
              <a:t> 속성 테이블</a:t>
            </a:r>
            <a:r>
              <a:rPr lang="en-US" altLang="ko-KR" sz="1400" dirty="0"/>
              <a:t> </a:t>
            </a:r>
            <a:br>
              <a:rPr lang="en-US" altLang="ko-KR" sz="1400" dirty="0"/>
            </a:br>
            <a:r>
              <a:rPr lang="en-US" altLang="ko-KR" sz="1400" dirty="0"/>
              <a:t>,</a:t>
            </a:r>
            <a:r>
              <a:rPr lang="ko-KR" altLang="en-US" sz="1400" dirty="0"/>
              <a:t>모바일 속성 테이블</a:t>
            </a:r>
            <a:br>
              <a:rPr lang="en-US" altLang="ko-KR" sz="1400" dirty="0"/>
            </a:br>
            <a:r>
              <a:rPr lang="en-US" altLang="ko-KR" sz="1400" dirty="0"/>
              <a:t>,</a:t>
            </a:r>
            <a:r>
              <a:rPr lang="ko-KR" altLang="en-US" sz="1400" dirty="0"/>
              <a:t>공통속성 테이블</a:t>
            </a:r>
            <a:r>
              <a:rPr lang="en-US" altLang="ko-KR" sz="1400" dirty="0"/>
              <a:t> </a:t>
            </a:r>
            <a:br>
              <a:rPr lang="en-US" altLang="ko-KR" sz="1400" dirty="0"/>
            </a:br>
            <a:r>
              <a:rPr lang="en-US" altLang="ko-KR" sz="1400" dirty="0"/>
              <a:t>,</a:t>
            </a:r>
            <a:r>
              <a:rPr lang="ko-KR" altLang="en-US" sz="1400" dirty="0"/>
              <a:t>게시판 테이블 등으로 분류</a:t>
            </a:r>
            <a:endParaRPr lang="en-US" altLang="ko-KR" sz="1400" dirty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ko-KR" altLang="en-US" sz="1400" dirty="0"/>
              <a:t>각 속성테이블</a:t>
            </a:r>
            <a:r>
              <a:rPr lang="en-US" altLang="ko-KR" sz="1400" dirty="0"/>
              <a:t>(</a:t>
            </a:r>
            <a:r>
              <a:rPr lang="ko-KR" altLang="en-US" sz="1400" dirty="0"/>
              <a:t>대분류</a:t>
            </a:r>
            <a:r>
              <a:rPr lang="en-US" altLang="ko-KR" sz="1400" dirty="0"/>
              <a:t>)</a:t>
            </a:r>
            <a:r>
              <a:rPr lang="ko-KR" altLang="en-US" sz="1400" dirty="0"/>
              <a:t> 하위에 중분류 소분류 테이블</a:t>
            </a:r>
            <a:endParaRPr lang="en-US" altLang="ko-KR" sz="1400" dirty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ko-KR" altLang="en-US" sz="1400" dirty="0"/>
              <a:t>재고관리를 위한 입고</a:t>
            </a:r>
            <a:r>
              <a:rPr lang="en-US" altLang="ko-KR" sz="1400" dirty="0"/>
              <a:t>, </a:t>
            </a:r>
            <a:r>
              <a:rPr lang="ko-KR" altLang="en-US" sz="1400" dirty="0"/>
              <a:t>출고 테이블</a:t>
            </a:r>
            <a:endParaRPr lang="en-US" altLang="ko-KR" sz="1400" dirty="0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F3528705-282F-41CD-85F8-47256D4D95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464" y="1260542"/>
            <a:ext cx="8928430" cy="491752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131718A3-E899-486D-A69B-FCD6C82B3A54}"/>
              </a:ext>
            </a:extLst>
          </p:cNvPr>
          <p:cNvSpPr/>
          <p:nvPr/>
        </p:nvSpPr>
        <p:spPr>
          <a:xfrm>
            <a:off x="9347200" y="6446982"/>
            <a:ext cx="2844800" cy="4110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05902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EB98B54-8ED1-4451-BC42-13836750A5E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59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8FA1D5-E9A0-408A-BBDD-7061ADA2F1DF}"/>
              </a:ext>
            </a:extLst>
          </p:cNvPr>
          <p:cNvSpPr txBox="1"/>
          <p:nvPr/>
        </p:nvSpPr>
        <p:spPr>
          <a:xfrm>
            <a:off x="325120" y="2598003"/>
            <a:ext cx="24481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spc="600" dirty="0"/>
              <a:t>Part 5.</a:t>
            </a:r>
            <a:endParaRPr lang="ko-KR" altLang="en-US" sz="4400" b="1" spc="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ED0898-E03E-4C39-BF57-E01EDB22D780}"/>
              </a:ext>
            </a:extLst>
          </p:cNvPr>
          <p:cNvSpPr txBox="1"/>
          <p:nvPr/>
        </p:nvSpPr>
        <p:spPr>
          <a:xfrm>
            <a:off x="325120" y="3490557"/>
            <a:ext cx="27077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300" dirty="0"/>
              <a:t>테이블 설계서</a:t>
            </a:r>
          </a:p>
        </p:txBody>
      </p:sp>
    </p:spTree>
    <p:extLst>
      <p:ext uri="{BB962C8B-B14F-4D97-AF65-F5344CB8AC3E}">
        <p14:creationId xmlns:p14="http://schemas.microsoft.com/office/powerpoint/2010/main" val="8116958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5" y="0"/>
            <a:ext cx="12029585" cy="1168400"/>
            <a:chOff x="162415" y="0"/>
            <a:chExt cx="12029585" cy="116840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255657"/>
              <a:ext cx="394210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테이블 설계서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5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D65514D-B45B-49A3-92C2-F79DE451D130}"/>
              </a:ext>
            </a:extLst>
          </p:cNvPr>
          <p:cNvGraphicFramePr>
            <a:graphicFrameLocks noGrp="1"/>
          </p:cNvGraphicFramePr>
          <p:nvPr/>
        </p:nvGraphicFramePr>
        <p:xfrm>
          <a:off x="995461" y="1822260"/>
          <a:ext cx="10796338" cy="20459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0367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1384352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  <a:gridCol w="889641">
                  <a:extLst>
                    <a:ext uri="{9D8B030D-6E8A-4147-A177-3AD203B41FA5}">
                      <a16:colId xmlns:a16="http://schemas.microsoft.com/office/drawing/2014/main" val="663472392"/>
                    </a:ext>
                  </a:extLst>
                </a:gridCol>
                <a:gridCol w="2022724">
                  <a:extLst>
                    <a:ext uri="{9D8B030D-6E8A-4147-A177-3AD203B41FA5}">
                      <a16:colId xmlns:a16="http://schemas.microsoft.com/office/drawing/2014/main" val="2547151405"/>
                    </a:ext>
                  </a:extLst>
                </a:gridCol>
                <a:gridCol w="4799254">
                  <a:extLst>
                    <a:ext uri="{9D8B030D-6E8A-4147-A177-3AD203B41FA5}">
                      <a16:colId xmlns:a16="http://schemas.microsoft.com/office/drawing/2014/main" val="4257261958"/>
                    </a:ext>
                  </a:extLst>
                </a:gridCol>
              </a:tblGrid>
              <a:tr h="611497"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자료형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PK/FK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제약조건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CATEGORY_CODE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VARCHAR2(20)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/>
                        <a:t>PK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ysClr val="windowText" lastClr="000000"/>
                          </a:solidFill>
                        </a:rPr>
                        <a:t>대분류</a:t>
                      </a:r>
                      <a:r>
                        <a:rPr lang="en-US" altLang="ko-KR" sz="1600" dirty="0">
                          <a:solidFill>
                            <a:sysClr val="windowText" lastClr="000000"/>
                          </a:solidFill>
                        </a:rPr>
                        <a:t>(</a:t>
                      </a:r>
                      <a:r>
                        <a:rPr lang="ko-KR" altLang="en-US" sz="1600" dirty="0">
                          <a:solidFill>
                            <a:sysClr val="windowText" lastClr="000000"/>
                          </a:solidFill>
                        </a:rPr>
                        <a:t>가전</a:t>
                      </a:r>
                      <a:r>
                        <a:rPr lang="en-US" altLang="ko-KR" sz="1600" dirty="0">
                          <a:solidFill>
                            <a:sysClr val="windowText" lastClr="000000"/>
                          </a:solidFill>
                        </a:rPr>
                        <a:t>, TV, PC, </a:t>
                      </a:r>
                      <a:r>
                        <a:rPr lang="ko-KR" altLang="en-US" sz="1600" dirty="0">
                          <a:solidFill>
                            <a:sysClr val="windowText" lastClr="000000"/>
                          </a:solidFill>
                        </a:rPr>
                        <a:t>모바일</a:t>
                      </a:r>
                      <a:r>
                        <a:rPr lang="en-US" altLang="ko-KR" sz="1600" dirty="0">
                          <a:solidFill>
                            <a:sysClr val="windowText" lastClr="000000"/>
                          </a:solidFill>
                        </a:rPr>
                        <a:t>) </a:t>
                      </a:r>
                      <a:r>
                        <a:rPr lang="ko-KR" altLang="en-US" sz="1600" dirty="0">
                          <a:solidFill>
                            <a:sysClr val="windowText" lastClr="000000"/>
                          </a:solidFill>
                        </a:rPr>
                        <a:t>카테고리를 코드별로 지정하여 저장</a:t>
                      </a:r>
                      <a:endParaRPr lang="en-US" altLang="ko-KR" sz="16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CATEGORY_NAME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/>
                        <a:t>VARCHAR2(200)</a:t>
                      </a:r>
                      <a:endParaRPr lang="ko-KR" altLang="en-US" sz="1600" dirty="0"/>
                    </a:p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ysClr val="windowText" lastClr="000000"/>
                          </a:solidFill>
                        </a:rPr>
                        <a:t>NOT</a:t>
                      </a:r>
                      <a:r>
                        <a:rPr lang="ko-KR" altLang="en-US" sz="160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en-US" altLang="ko-KR" sz="1600" dirty="0">
                          <a:solidFill>
                            <a:sysClr val="windowText" lastClr="000000"/>
                          </a:solidFill>
                        </a:rPr>
                        <a:t>NULL,</a:t>
                      </a:r>
                      <a:r>
                        <a:rPr lang="ko-KR" altLang="en-US" sz="160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en-US" altLang="ko-KR" sz="1600" dirty="0">
                          <a:solidFill>
                            <a:sysClr val="windowText" lastClr="000000"/>
                          </a:solidFill>
                        </a:rPr>
                        <a:t>UNIQUE</a:t>
                      </a:r>
                      <a:endParaRPr lang="ko-KR" altLang="en-US" sz="16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ysClr val="windowText" lastClr="000000"/>
                          </a:solidFill>
                        </a:rPr>
                        <a:t>대분류</a:t>
                      </a:r>
                      <a:r>
                        <a:rPr lang="en-US" altLang="ko-KR" sz="1600" dirty="0">
                          <a:solidFill>
                            <a:sysClr val="windowText" lastClr="000000"/>
                          </a:solidFill>
                        </a:rPr>
                        <a:t>(</a:t>
                      </a:r>
                      <a:r>
                        <a:rPr lang="ko-KR" altLang="en-US" sz="1600" dirty="0">
                          <a:solidFill>
                            <a:sysClr val="windowText" lastClr="000000"/>
                          </a:solidFill>
                        </a:rPr>
                        <a:t>가전</a:t>
                      </a:r>
                      <a:r>
                        <a:rPr lang="en-US" altLang="ko-KR" sz="1600" dirty="0">
                          <a:solidFill>
                            <a:sysClr val="windowText" lastClr="000000"/>
                          </a:solidFill>
                        </a:rPr>
                        <a:t>, TV, PC, </a:t>
                      </a:r>
                      <a:r>
                        <a:rPr lang="ko-KR" altLang="en-US" sz="1600" dirty="0">
                          <a:solidFill>
                            <a:sysClr val="windowText" lastClr="000000"/>
                          </a:solidFill>
                        </a:rPr>
                        <a:t>모바일</a:t>
                      </a:r>
                      <a:r>
                        <a:rPr lang="en-US" altLang="ko-KR" sz="1600" dirty="0">
                          <a:solidFill>
                            <a:sysClr val="windowText" lastClr="000000"/>
                          </a:solidFill>
                        </a:rPr>
                        <a:t>) </a:t>
                      </a:r>
                      <a:r>
                        <a:rPr lang="ko-KR" altLang="en-US" sz="1600" dirty="0">
                          <a:solidFill>
                            <a:sysClr val="windowText" lastClr="000000"/>
                          </a:solidFill>
                        </a:rPr>
                        <a:t>카테고리를 명칭으로 저장</a:t>
                      </a:r>
                      <a:r>
                        <a:rPr lang="en-US" altLang="ko-KR" sz="1600" dirty="0">
                          <a:solidFill>
                            <a:sysClr val="windowText" lastClr="000000"/>
                          </a:solidFill>
                        </a:rPr>
                        <a:t>. </a:t>
                      </a:r>
                      <a:endParaRPr lang="ko-KR" altLang="en-US" sz="16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AB16715-EB44-4BA1-8CC8-FDC6303A496E}"/>
              </a:ext>
            </a:extLst>
          </p:cNvPr>
          <p:cNvSpPr txBox="1"/>
          <p:nvPr/>
        </p:nvSpPr>
        <p:spPr>
          <a:xfrm>
            <a:off x="995461" y="1403286"/>
            <a:ext cx="3850105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800" dirty="0"/>
              <a:t>ID_CATEGORIES</a:t>
            </a:r>
            <a:endParaRPr lang="ko-KR" altLang="en-US" sz="1800" dirty="0"/>
          </a:p>
          <a:p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5D5E19F-7DAB-4E34-AEC1-9864D187063F}"/>
              </a:ext>
            </a:extLst>
          </p:cNvPr>
          <p:cNvSpPr txBox="1"/>
          <p:nvPr/>
        </p:nvSpPr>
        <p:spPr>
          <a:xfrm>
            <a:off x="995461" y="3964022"/>
            <a:ext cx="3850105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800" dirty="0"/>
              <a:t>COLOR</a:t>
            </a:r>
            <a:endParaRPr lang="ko-KR" altLang="en-US" sz="1800" dirty="0"/>
          </a:p>
          <a:p>
            <a:endParaRPr lang="ko-KR" altLang="en-US" dirty="0"/>
          </a:p>
        </p:txBody>
      </p:sp>
      <p:graphicFrame>
        <p:nvGraphicFramePr>
          <p:cNvPr id="17" name="표 4">
            <a:extLst>
              <a:ext uri="{FF2B5EF4-FFF2-40B4-BE49-F238E27FC236}">
                <a16:creationId xmlns:a16="http://schemas.microsoft.com/office/drawing/2014/main" id="{A684B51B-2A05-4BB5-939B-04F49E659C87}"/>
              </a:ext>
            </a:extLst>
          </p:cNvPr>
          <p:cNvGraphicFramePr>
            <a:graphicFrameLocks noGrp="1"/>
          </p:cNvGraphicFramePr>
          <p:nvPr/>
        </p:nvGraphicFramePr>
        <p:xfrm>
          <a:off x="995461" y="4395032"/>
          <a:ext cx="10796338" cy="20459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0367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1384352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  <a:gridCol w="889641">
                  <a:extLst>
                    <a:ext uri="{9D8B030D-6E8A-4147-A177-3AD203B41FA5}">
                      <a16:colId xmlns:a16="http://schemas.microsoft.com/office/drawing/2014/main" val="663472392"/>
                    </a:ext>
                  </a:extLst>
                </a:gridCol>
                <a:gridCol w="2022724">
                  <a:extLst>
                    <a:ext uri="{9D8B030D-6E8A-4147-A177-3AD203B41FA5}">
                      <a16:colId xmlns:a16="http://schemas.microsoft.com/office/drawing/2014/main" val="2547151405"/>
                    </a:ext>
                  </a:extLst>
                </a:gridCol>
                <a:gridCol w="4799254">
                  <a:extLst>
                    <a:ext uri="{9D8B030D-6E8A-4147-A177-3AD203B41FA5}">
                      <a16:colId xmlns:a16="http://schemas.microsoft.com/office/drawing/2014/main" val="4257261958"/>
                    </a:ext>
                  </a:extLst>
                </a:gridCol>
              </a:tblGrid>
              <a:tr h="611497"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자료형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PK/FK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제약조건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COLOR_CODE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VARCHAR2(20)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/>
                        <a:t>PK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ysClr val="windowText" lastClr="000000"/>
                          </a:solidFill>
                        </a:rPr>
                        <a:t>데이터베이스 내의 컬러를 코드별로 지정하여 저장</a:t>
                      </a:r>
                      <a:endParaRPr lang="en-US" altLang="ko-KR" sz="16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COLOR_NAME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/>
                        <a:t>VARCHAR2(200)</a:t>
                      </a:r>
                      <a:endParaRPr lang="ko-KR" altLang="en-US" sz="1600" dirty="0"/>
                    </a:p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ysClr val="windowText" lastClr="000000"/>
                          </a:solidFill>
                        </a:rPr>
                        <a:t>NOT</a:t>
                      </a:r>
                      <a:r>
                        <a:rPr lang="ko-KR" altLang="en-US" sz="160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en-US" altLang="ko-KR" sz="1600" dirty="0">
                          <a:solidFill>
                            <a:sysClr val="windowText" lastClr="000000"/>
                          </a:solidFill>
                        </a:rPr>
                        <a:t>NULL,</a:t>
                      </a:r>
                      <a:r>
                        <a:rPr lang="ko-KR" altLang="en-US" sz="160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en-US" altLang="ko-KR" sz="1600" dirty="0">
                          <a:solidFill>
                            <a:sysClr val="windowText" lastClr="000000"/>
                          </a:solidFill>
                        </a:rPr>
                        <a:t>UNIQUE</a:t>
                      </a:r>
                      <a:endParaRPr lang="ko-KR" altLang="en-US" sz="16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ysClr val="windowText" lastClr="000000"/>
                          </a:solidFill>
                        </a:rPr>
                        <a:t>데이터베이스 내의 색상을 명칭으로 저장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9160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EB98B54-8ED1-4451-BC42-13836750A5E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59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8FA1D5-E9A0-408A-BBDD-7061ADA2F1DF}"/>
              </a:ext>
            </a:extLst>
          </p:cNvPr>
          <p:cNvSpPr txBox="1"/>
          <p:nvPr/>
        </p:nvSpPr>
        <p:spPr>
          <a:xfrm>
            <a:off x="325120" y="2598003"/>
            <a:ext cx="24481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spc="600" dirty="0"/>
              <a:t>Part 6.</a:t>
            </a:r>
            <a:endParaRPr lang="ko-KR" altLang="en-US" sz="4400" b="1" spc="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ED0898-E03E-4C39-BF57-E01EDB22D780}"/>
              </a:ext>
            </a:extLst>
          </p:cNvPr>
          <p:cNvSpPr txBox="1"/>
          <p:nvPr/>
        </p:nvSpPr>
        <p:spPr>
          <a:xfrm>
            <a:off x="325120" y="3490557"/>
            <a:ext cx="24673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300" dirty="0"/>
              <a:t>화면 </a:t>
            </a:r>
            <a:r>
              <a:rPr lang="en-US" altLang="ko-KR" sz="2800" spc="300" dirty="0"/>
              <a:t>UI </a:t>
            </a:r>
            <a:r>
              <a:rPr lang="ko-KR" altLang="en-US" sz="2800" spc="300" dirty="0"/>
              <a:t>구성</a:t>
            </a:r>
          </a:p>
        </p:txBody>
      </p:sp>
    </p:spTree>
    <p:extLst>
      <p:ext uri="{BB962C8B-B14F-4D97-AF65-F5344CB8AC3E}">
        <p14:creationId xmlns:p14="http://schemas.microsoft.com/office/powerpoint/2010/main" val="13402852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5" y="0"/>
            <a:ext cx="12029585" cy="1168400"/>
            <a:chOff x="162415" y="0"/>
            <a:chExt cx="12029585" cy="116840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255657"/>
              <a:ext cx="361990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화면 </a:t>
              </a:r>
              <a:r>
                <a:rPr lang="en-US" altLang="ko-KR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UI </a:t>
              </a:r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구성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6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8BEF7F9A-A02C-46C8-A09C-67947571B54D}"/>
              </a:ext>
            </a:extLst>
          </p:cNvPr>
          <p:cNvSpPr txBox="1">
            <a:spLocks/>
          </p:cNvSpPr>
          <p:nvPr/>
        </p:nvSpPr>
        <p:spPr>
          <a:xfrm>
            <a:off x="995459" y="5457609"/>
            <a:ext cx="10515602" cy="132407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200" dirty="0"/>
              <a:t>통합검색 화면 </a:t>
            </a:r>
            <a:r>
              <a:rPr lang="en-US" altLang="ko-KR" sz="1200" dirty="0" err="1"/>
              <a:t>ui</a:t>
            </a:r>
            <a:r>
              <a:rPr lang="en-US" altLang="ko-KR" sz="1200" dirty="0"/>
              <a:t> </a:t>
            </a:r>
            <a:r>
              <a:rPr lang="ko-KR" altLang="en-US" sz="1200" dirty="0"/>
              <a:t>설명</a:t>
            </a:r>
            <a:endParaRPr lang="en-US" altLang="ko-KR" sz="1200" dirty="0"/>
          </a:p>
          <a:p>
            <a:pPr marL="0" indent="0">
              <a:buNone/>
            </a:pPr>
            <a:r>
              <a:rPr lang="en-US" altLang="ko-KR" sz="1200" dirty="0"/>
              <a:t> </a:t>
            </a:r>
            <a:r>
              <a:rPr lang="ko-KR" altLang="en-US" sz="1200" dirty="0"/>
              <a:t>사용자가 설정할 수 있는 검색 사항을 다양하게 함으로서 찾고자 하는 제품군을 찾는 것에 대한 </a:t>
            </a:r>
            <a:r>
              <a:rPr lang="ko-KR" altLang="en-US" sz="1600" b="1" dirty="0">
                <a:solidFill>
                  <a:srgbClr val="0070C0"/>
                </a:solidFill>
              </a:rPr>
              <a:t>편의성</a:t>
            </a:r>
            <a:r>
              <a:rPr lang="ko-KR" altLang="en-US" sz="1200" dirty="0"/>
              <a:t>을 </a:t>
            </a:r>
            <a:r>
              <a:rPr lang="ko-KR" altLang="en-US" sz="1600" b="1" dirty="0">
                <a:solidFill>
                  <a:srgbClr val="FF0000"/>
                </a:solidFill>
              </a:rPr>
              <a:t>제공</a:t>
            </a:r>
            <a:r>
              <a:rPr lang="ko-KR" altLang="en-US" sz="1200" dirty="0"/>
              <a:t>하고자 하였음</a:t>
            </a:r>
            <a:endParaRPr lang="en-US" altLang="ko-KR" sz="1200" dirty="0"/>
          </a:p>
          <a:p>
            <a:pPr marL="0" indent="0">
              <a:buNone/>
            </a:pPr>
            <a:r>
              <a:rPr lang="en-US" altLang="ko-KR" sz="1200" dirty="0"/>
              <a:t> </a:t>
            </a:r>
            <a:r>
              <a:rPr lang="ko-KR" altLang="en-US" sz="1200" dirty="0"/>
              <a:t>원하는 제품 행에 대한 정보의 등록</a:t>
            </a:r>
            <a:r>
              <a:rPr lang="en-US" altLang="ko-KR" sz="1200" dirty="0"/>
              <a:t>/</a:t>
            </a:r>
            <a:r>
              <a:rPr lang="ko-KR" altLang="en-US" sz="1200" dirty="0"/>
              <a:t> 수정</a:t>
            </a:r>
            <a:r>
              <a:rPr lang="en-US" altLang="ko-KR" sz="1200" dirty="0"/>
              <a:t>/ </a:t>
            </a:r>
            <a:r>
              <a:rPr lang="ko-KR" altLang="en-US" sz="1200" dirty="0"/>
              <a:t>삭제 과정을 간소화 함으로서 수정 </a:t>
            </a:r>
            <a:r>
              <a:rPr lang="en-US" altLang="ko-KR" sz="1200" dirty="0"/>
              <a:t>/ </a:t>
            </a:r>
            <a:r>
              <a:rPr lang="ko-KR" altLang="en-US" sz="1200" dirty="0"/>
              <a:t>삭제 과정에 소요되는 </a:t>
            </a:r>
            <a:r>
              <a:rPr lang="ko-KR" altLang="en-US" sz="1600" b="1" dirty="0">
                <a:solidFill>
                  <a:srgbClr val="0070C0"/>
                </a:solidFill>
              </a:rPr>
              <a:t>시간</a:t>
            </a:r>
            <a:r>
              <a:rPr lang="ko-KR" altLang="en-US" sz="1200" dirty="0"/>
              <a:t>을 </a:t>
            </a:r>
            <a:r>
              <a:rPr lang="ko-KR" altLang="en-US" sz="1600" b="1" dirty="0">
                <a:solidFill>
                  <a:srgbClr val="FF0000"/>
                </a:solidFill>
              </a:rPr>
              <a:t>최소화</a:t>
            </a:r>
            <a:r>
              <a:rPr lang="ko-KR" altLang="en-US" sz="1200" dirty="0"/>
              <a:t>하고자 하였음</a:t>
            </a:r>
            <a:endParaRPr lang="en-US" altLang="ko-KR" sz="1200" dirty="0"/>
          </a:p>
          <a:p>
            <a:pPr marL="0" indent="0">
              <a:buNone/>
            </a:pPr>
            <a:r>
              <a:rPr lang="ko-KR" altLang="en-US" sz="1200" dirty="0"/>
              <a:t> 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41C011A-218C-4587-B5DF-4C5C8ED42D0C}"/>
              </a:ext>
            </a:extLst>
          </p:cNvPr>
          <p:cNvSpPr/>
          <p:nvPr/>
        </p:nvSpPr>
        <p:spPr>
          <a:xfrm>
            <a:off x="7980459" y="1415374"/>
            <a:ext cx="3530602" cy="404223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chemeClr val="tx1"/>
                </a:solidFill>
              </a:rPr>
              <a:t>※ </a:t>
            </a:r>
            <a:r>
              <a:rPr lang="ko-KR" altLang="en-US" sz="1000" dirty="0">
                <a:solidFill>
                  <a:schemeClr val="tx1"/>
                </a:solidFill>
              </a:rPr>
              <a:t>각 번호 별 설명</a:t>
            </a:r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1. </a:t>
            </a:r>
            <a:r>
              <a:rPr lang="ko-KR" altLang="en-US" sz="1200" b="1" dirty="0">
                <a:solidFill>
                  <a:schemeClr val="tx1"/>
                </a:solidFill>
              </a:rPr>
              <a:t>제품 검색 리스트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현재까지 저장되어 검색된 </a:t>
            </a:r>
            <a:r>
              <a:rPr lang="ko-KR" altLang="en-US" sz="1200" b="1" dirty="0">
                <a:solidFill>
                  <a:srgbClr val="FF0000"/>
                </a:solidFill>
              </a:rPr>
              <a:t>제품 리스트</a:t>
            </a:r>
            <a:r>
              <a:rPr lang="en-US" altLang="ko-KR" sz="1200" b="1" dirty="0">
                <a:solidFill>
                  <a:srgbClr val="FF0000"/>
                </a:solidFill>
              </a:rPr>
              <a:t>.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2. </a:t>
            </a:r>
            <a:r>
              <a:rPr lang="ko-KR" altLang="en-US" sz="1200" b="1" dirty="0">
                <a:solidFill>
                  <a:schemeClr val="tx1"/>
                </a:solidFill>
              </a:rPr>
              <a:t>사진 등록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등록하고자 하는 </a:t>
            </a:r>
            <a:r>
              <a:rPr lang="ko-KR" altLang="en-US" sz="1200" b="1" dirty="0">
                <a:solidFill>
                  <a:srgbClr val="0070C0"/>
                </a:solidFill>
              </a:rPr>
              <a:t>제품</a:t>
            </a:r>
            <a:r>
              <a:rPr lang="ko-KR" altLang="en-US" sz="1000" dirty="0">
                <a:solidFill>
                  <a:schemeClr val="tx1"/>
                </a:solidFill>
              </a:rPr>
              <a:t>의 </a:t>
            </a:r>
            <a:r>
              <a:rPr lang="ko-KR" altLang="en-US" sz="1200" b="1" dirty="0">
                <a:solidFill>
                  <a:srgbClr val="FF0000"/>
                </a:solidFill>
              </a:rPr>
              <a:t>이미지 등록</a:t>
            </a:r>
            <a:r>
              <a:rPr lang="en-US" altLang="ko-KR" sz="1200" b="1" dirty="0">
                <a:solidFill>
                  <a:srgbClr val="FF0000"/>
                </a:solidFill>
              </a:rPr>
              <a:t>.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3. </a:t>
            </a:r>
            <a:r>
              <a:rPr lang="ko-KR" altLang="en-US" sz="1200" b="1" dirty="0">
                <a:solidFill>
                  <a:schemeClr val="tx1"/>
                </a:solidFill>
              </a:rPr>
              <a:t>등록 취소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작성하고 있는 </a:t>
            </a:r>
            <a:r>
              <a:rPr lang="ko-KR" altLang="en-US" sz="1200" b="1" dirty="0">
                <a:solidFill>
                  <a:srgbClr val="0070C0"/>
                </a:solidFill>
              </a:rPr>
              <a:t>제품</a:t>
            </a:r>
            <a:r>
              <a:rPr lang="ko-KR" altLang="en-US" sz="1000" dirty="0">
                <a:solidFill>
                  <a:schemeClr val="tx1"/>
                </a:solidFill>
              </a:rPr>
              <a:t> 등록 </a:t>
            </a:r>
            <a:r>
              <a:rPr lang="ko-KR" altLang="en-US" sz="1200" b="1" dirty="0">
                <a:solidFill>
                  <a:srgbClr val="FF0000"/>
                </a:solidFill>
              </a:rPr>
              <a:t>취소</a:t>
            </a:r>
            <a:r>
              <a:rPr lang="en-US" altLang="ko-KR" sz="1200" b="1" dirty="0">
                <a:solidFill>
                  <a:srgbClr val="FF0000"/>
                </a:solidFill>
              </a:rPr>
              <a:t>.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4. </a:t>
            </a:r>
            <a:r>
              <a:rPr lang="ko-KR" altLang="en-US" sz="1200" b="1" dirty="0">
                <a:solidFill>
                  <a:schemeClr val="tx1"/>
                </a:solidFill>
              </a:rPr>
              <a:t>등록하기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작성중인 </a:t>
            </a:r>
            <a:r>
              <a:rPr lang="ko-KR" altLang="en-US" sz="1200" b="1" dirty="0">
                <a:solidFill>
                  <a:srgbClr val="FF0000"/>
                </a:solidFill>
              </a:rPr>
              <a:t>제품 등록</a:t>
            </a:r>
            <a:r>
              <a:rPr lang="en-US" altLang="ko-KR" sz="1200" b="1" dirty="0">
                <a:solidFill>
                  <a:srgbClr val="FF0000"/>
                </a:solidFill>
              </a:rPr>
              <a:t>.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5. </a:t>
            </a:r>
            <a:r>
              <a:rPr lang="ko-KR" altLang="en-US" sz="1200" b="1" dirty="0">
                <a:solidFill>
                  <a:schemeClr val="tx1"/>
                </a:solidFill>
              </a:rPr>
              <a:t>검색 건수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검색된 모든 제품의 </a:t>
            </a:r>
            <a:r>
              <a:rPr lang="ko-KR" altLang="en-US" sz="1200" b="1" dirty="0">
                <a:solidFill>
                  <a:srgbClr val="FF0000"/>
                </a:solidFill>
              </a:rPr>
              <a:t>수량</a:t>
            </a:r>
            <a:endParaRPr lang="en-US" altLang="ko-KR" sz="12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6. </a:t>
            </a:r>
            <a:r>
              <a:rPr lang="ko-KR" altLang="en-US" sz="1200" b="1" dirty="0">
                <a:solidFill>
                  <a:schemeClr val="tx1"/>
                </a:solidFill>
              </a:rPr>
              <a:t>세부분류 선택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등록할 제품의 대분류의</a:t>
            </a:r>
            <a:r>
              <a:rPr lang="ko-KR" altLang="en-US" sz="1200" b="1" dirty="0">
                <a:solidFill>
                  <a:srgbClr val="0070C0"/>
                </a:solidFill>
              </a:rPr>
              <a:t> 세부분류</a:t>
            </a:r>
            <a:r>
              <a:rPr lang="en-US" altLang="ko-KR" sz="1200" b="1" dirty="0">
                <a:solidFill>
                  <a:srgbClr val="0070C0"/>
                </a:solidFill>
              </a:rPr>
              <a:t>(</a:t>
            </a:r>
            <a:r>
              <a:rPr lang="ko-KR" altLang="en-US" sz="1200" b="1" dirty="0">
                <a:solidFill>
                  <a:srgbClr val="0070C0"/>
                </a:solidFill>
              </a:rPr>
              <a:t>중분류</a:t>
            </a:r>
            <a:r>
              <a:rPr lang="en-US" altLang="ko-KR" sz="1200" b="1" dirty="0">
                <a:solidFill>
                  <a:srgbClr val="0070C0"/>
                </a:solidFill>
              </a:rPr>
              <a:t>)</a:t>
            </a:r>
            <a:r>
              <a:rPr lang="en-US" altLang="ko-KR" sz="1000" dirty="0">
                <a:solidFill>
                  <a:schemeClr val="tx1"/>
                </a:solidFill>
              </a:rPr>
              <a:t> </a:t>
            </a:r>
            <a:r>
              <a:rPr lang="ko-KR" altLang="en-US" sz="1200" b="1" dirty="0">
                <a:solidFill>
                  <a:srgbClr val="FF0000"/>
                </a:solidFill>
              </a:rPr>
              <a:t>선택</a:t>
            </a:r>
            <a:endParaRPr lang="en-US" altLang="ko-KR" sz="1000" b="1" dirty="0">
              <a:solidFill>
                <a:srgbClr val="FF0000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281EEEFA-3493-46F7-87EF-A7D5D2C78E9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463" y="1419408"/>
            <a:ext cx="6984996" cy="403820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45020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EB98B54-8ED1-4451-BC42-13836750A5E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59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8FA1D5-E9A0-408A-BBDD-7061ADA2F1DF}"/>
              </a:ext>
            </a:extLst>
          </p:cNvPr>
          <p:cNvSpPr txBox="1"/>
          <p:nvPr/>
        </p:nvSpPr>
        <p:spPr>
          <a:xfrm>
            <a:off x="325120" y="2598003"/>
            <a:ext cx="24481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spc="600" dirty="0"/>
              <a:t>Part 7.</a:t>
            </a:r>
            <a:endParaRPr lang="ko-KR" altLang="en-US" sz="4400" b="1" spc="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ED0898-E03E-4C39-BF57-E01EDB22D780}"/>
              </a:ext>
            </a:extLst>
          </p:cNvPr>
          <p:cNvSpPr txBox="1"/>
          <p:nvPr/>
        </p:nvSpPr>
        <p:spPr>
          <a:xfrm>
            <a:off x="325120" y="3490557"/>
            <a:ext cx="17748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300" dirty="0"/>
              <a:t>기능구현</a:t>
            </a:r>
          </a:p>
        </p:txBody>
      </p:sp>
    </p:spTree>
    <p:extLst>
      <p:ext uri="{BB962C8B-B14F-4D97-AF65-F5344CB8AC3E}">
        <p14:creationId xmlns:p14="http://schemas.microsoft.com/office/powerpoint/2010/main" val="994104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5" y="0"/>
            <a:ext cx="12029585" cy="1168400"/>
            <a:chOff x="162415" y="0"/>
            <a:chExt cx="12029585" cy="116840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255657"/>
              <a:ext cx="276229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기능 구현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7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D65514D-B45B-49A3-92C2-F79DE451D130}"/>
              </a:ext>
            </a:extLst>
          </p:cNvPr>
          <p:cNvGraphicFramePr>
            <a:graphicFrameLocks noGrp="1"/>
          </p:cNvGraphicFramePr>
          <p:nvPr/>
        </p:nvGraphicFramePr>
        <p:xfrm>
          <a:off x="1534356" y="2333304"/>
          <a:ext cx="9304426" cy="36689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4386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1442008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  <a:gridCol w="1442008">
                  <a:extLst>
                    <a:ext uri="{9D8B030D-6E8A-4147-A177-3AD203B41FA5}">
                      <a16:colId xmlns:a16="http://schemas.microsoft.com/office/drawing/2014/main" val="663472392"/>
                    </a:ext>
                  </a:extLst>
                </a:gridCol>
                <a:gridCol w="1442008">
                  <a:extLst>
                    <a:ext uri="{9D8B030D-6E8A-4147-A177-3AD203B41FA5}">
                      <a16:colId xmlns:a16="http://schemas.microsoft.com/office/drawing/2014/main" val="2547151405"/>
                    </a:ext>
                  </a:extLst>
                </a:gridCol>
                <a:gridCol w="1442008">
                  <a:extLst>
                    <a:ext uri="{9D8B030D-6E8A-4147-A177-3AD203B41FA5}">
                      <a16:colId xmlns:a16="http://schemas.microsoft.com/office/drawing/2014/main" val="1357917823"/>
                    </a:ext>
                  </a:extLst>
                </a:gridCol>
                <a:gridCol w="1442008">
                  <a:extLst>
                    <a:ext uri="{9D8B030D-6E8A-4147-A177-3AD203B41FA5}">
                      <a16:colId xmlns:a16="http://schemas.microsoft.com/office/drawing/2014/main" val="1808381369"/>
                    </a:ext>
                  </a:extLst>
                </a:gridCol>
              </a:tblGrid>
              <a:tr h="611497"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9448935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9346165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1666114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1AA005AE-6D9A-4C03-9E82-DB793317BC55}"/>
              </a:ext>
            </a:extLst>
          </p:cNvPr>
          <p:cNvSpPr txBox="1"/>
          <p:nvPr/>
        </p:nvSpPr>
        <p:spPr>
          <a:xfrm>
            <a:off x="882484" y="1276663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클래스 설계</a:t>
            </a:r>
          </a:p>
        </p:txBody>
      </p:sp>
    </p:spTree>
    <p:extLst>
      <p:ext uri="{BB962C8B-B14F-4D97-AF65-F5344CB8AC3E}">
        <p14:creationId xmlns:p14="http://schemas.microsoft.com/office/powerpoint/2010/main" val="1071891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5" y="0"/>
            <a:ext cx="12029585" cy="1168400"/>
            <a:chOff x="162415" y="0"/>
            <a:chExt cx="12029585" cy="116840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255657"/>
              <a:ext cx="276229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기능 구현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7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D65514D-B45B-49A3-92C2-F79DE451D130}"/>
              </a:ext>
            </a:extLst>
          </p:cNvPr>
          <p:cNvGraphicFramePr>
            <a:graphicFrameLocks noGrp="1"/>
          </p:cNvGraphicFramePr>
          <p:nvPr/>
        </p:nvGraphicFramePr>
        <p:xfrm>
          <a:off x="1534356" y="2333304"/>
          <a:ext cx="9304426" cy="36689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4386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1442008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  <a:gridCol w="1442008">
                  <a:extLst>
                    <a:ext uri="{9D8B030D-6E8A-4147-A177-3AD203B41FA5}">
                      <a16:colId xmlns:a16="http://schemas.microsoft.com/office/drawing/2014/main" val="663472392"/>
                    </a:ext>
                  </a:extLst>
                </a:gridCol>
                <a:gridCol w="1442008">
                  <a:extLst>
                    <a:ext uri="{9D8B030D-6E8A-4147-A177-3AD203B41FA5}">
                      <a16:colId xmlns:a16="http://schemas.microsoft.com/office/drawing/2014/main" val="2547151405"/>
                    </a:ext>
                  </a:extLst>
                </a:gridCol>
                <a:gridCol w="1442008">
                  <a:extLst>
                    <a:ext uri="{9D8B030D-6E8A-4147-A177-3AD203B41FA5}">
                      <a16:colId xmlns:a16="http://schemas.microsoft.com/office/drawing/2014/main" val="1357917823"/>
                    </a:ext>
                  </a:extLst>
                </a:gridCol>
                <a:gridCol w="1442008">
                  <a:extLst>
                    <a:ext uri="{9D8B030D-6E8A-4147-A177-3AD203B41FA5}">
                      <a16:colId xmlns:a16="http://schemas.microsoft.com/office/drawing/2014/main" val="1808381369"/>
                    </a:ext>
                  </a:extLst>
                </a:gridCol>
              </a:tblGrid>
              <a:tr h="611497"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9448935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9346165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1666114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5DF6A60C-E788-46FF-B8B9-B3FD1ADB0BB2}"/>
              </a:ext>
            </a:extLst>
          </p:cNvPr>
          <p:cNvSpPr txBox="1"/>
          <p:nvPr/>
        </p:nvSpPr>
        <p:spPr>
          <a:xfrm>
            <a:off x="882484" y="1276663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 JSP </a:t>
            </a:r>
            <a:r>
              <a:rPr lang="ko-KR" altLang="en-US" dirty="0"/>
              <a:t>설계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258790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5" y="0"/>
            <a:ext cx="12029585" cy="1168400"/>
            <a:chOff x="162415" y="0"/>
            <a:chExt cx="12029585" cy="116840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255657"/>
              <a:ext cx="276229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기능 구현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7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D65514D-B45B-49A3-92C2-F79DE451D1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7907759"/>
              </p:ext>
            </p:extLst>
          </p:nvPr>
        </p:nvGraphicFramePr>
        <p:xfrm>
          <a:off x="1534356" y="2333304"/>
          <a:ext cx="9304426" cy="36689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4386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1442008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  <a:gridCol w="1442008">
                  <a:extLst>
                    <a:ext uri="{9D8B030D-6E8A-4147-A177-3AD203B41FA5}">
                      <a16:colId xmlns:a16="http://schemas.microsoft.com/office/drawing/2014/main" val="663472392"/>
                    </a:ext>
                  </a:extLst>
                </a:gridCol>
                <a:gridCol w="1442008">
                  <a:extLst>
                    <a:ext uri="{9D8B030D-6E8A-4147-A177-3AD203B41FA5}">
                      <a16:colId xmlns:a16="http://schemas.microsoft.com/office/drawing/2014/main" val="2547151405"/>
                    </a:ext>
                  </a:extLst>
                </a:gridCol>
                <a:gridCol w="1442008">
                  <a:extLst>
                    <a:ext uri="{9D8B030D-6E8A-4147-A177-3AD203B41FA5}">
                      <a16:colId xmlns:a16="http://schemas.microsoft.com/office/drawing/2014/main" val="1357917823"/>
                    </a:ext>
                  </a:extLst>
                </a:gridCol>
                <a:gridCol w="1442008">
                  <a:extLst>
                    <a:ext uri="{9D8B030D-6E8A-4147-A177-3AD203B41FA5}">
                      <a16:colId xmlns:a16="http://schemas.microsoft.com/office/drawing/2014/main" val="1808381369"/>
                    </a:ext>
                  </a:extLst>
                </a:gridCol>
              </a:tblGrid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Method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 gridSpan="5"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기능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기능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 gridSpan="5"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9448935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9346165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166611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336E0F5-BC74-40DD-9811-1582F68BEE9D}"/>
              </a:ext>
            </a:extLst>
          </p:cNvPr>
          <p:cNvSpPr txBox="1"/>
          <p:nvPr/>
        </p:nvSpPr>
        <p:spPr>
          <a:xfrm>
            <a:off x="1476165" y="1892122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BoardController.java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8F8434-15F7-49CF-8692-E5A96356EB76}"/>
              </a:ext>
            </a:extLst>
          </p:cNvPr>
          <p:cNvSpPr txBox="1"/>
          <p:nvPr/>
        </p:nvSpPr>
        <p:spPr>
          <a:xfrm>
            <a:off x="882484" y="1276663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메서드</a:t>
            </a:r>
            <a:r>
              <a:rPr lang="en-US" altLang="ko-KR" dirty="0"/>
              <a:t> </a:t>
            </a:r>
            <a:r>
              <a:rPr lang="ko-KR" altLang="en-US" dirty="0"/>
              <a:t>설계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989410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87AE8B2-1075-4334-AC3F-F7518BEEAE5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4AE0139-568C-440B-83DB-94962367A431}"/>
              </a:ext>
            </a:extLst>
          </p:cNvPr>
          <p:cNvSpPr txBox="1"/>
          <p:nvPr/>
        </p:nvSpPr>
        <p:spPr>
          <a:xfrm>
            <a:off x="762000" y="782320"/>
            <a:ext cx="10855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목차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A00EF868-F379-4374-9750-F9D1052076D1}"/>
              </a:ext>
            </a:extLst>
          </p:cNvPr>
          <p:cNvCxnSpPr/>
          <p:nvPr/>
        </p:nvCxnSpPr>
        <p:spPr>
          <a:xfrm>
            <a:off x="762000" y="1534160"/>
            <a:ext cx="5334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FEDAA5CD-BFC9-4484-B502-041FE3A5BFC2}"/>
              </a:ext>
            </a:extLst>
          </p:cNvPr>
          <p:cNvGrpSpPr/>
          <p:nvPr/>
        </p:nvGrpSpPr>
        <p:grpSpPr>
          <a:xfrm>
            <a:off x="1007259" y="1733162"/>
            <a:ext cx="4030591" cy="461665"/>
            <a:chOff x="1007259" y="2450771"/>
            <a:chExt cx="4030591" cy="461665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F8946CC-546A-439F-906F-A73091733684}"/>
                </a:ext>
              </a:extLst>
            </p:cNvPr>
            <p:cNvSpPr txBox="1"/>
            <p:nvPr/>
          </p:nvSpPr>
          <p:spPr>
            <a:xfrm>
              <a:off x="1007259" y="2496938"/>
              <a:ext cx="5950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01</a:t>
              </a:r>
              <a:endParaRPr lang="ko-KR" altLang="en-US" spc="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99425E6-794B-4431-928C-935792FF27F0}"/>
                </a:ext>
              </a:extLst>
            </p:cNvPr>
            <p:cNvSpPr txBox="1"/>
            <p:nvPr/>
          </p:nvSpPr>
          <p:spPr>
            <a:xfrm>
              <a:off x="1602294" y="2450771"/>
              <a:ext cx="343555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팀원 및 역할 소개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D8E0CC7-A59F-4FE3-83F0-800E20BDE6B1}"/>
              </a:ext>
            </a:extLst>
          </p:cNvPr>
          <p:cNvGrpSpPr/>
          <p:nvPr/>
        </p:nvGrpSpPr>
        <p:grpSpPr>
          <a:xfrm>
            <a:off x="1007259" y="2146072"/>
            <a:ext cx="3273973" cy="461665"/>
            <a:chOff x="1007259" y="2450771"/>
            <a:chExt cx="3273973" cy="461665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9F7C4DE-0C2A-428F-B5B0-39EE32D19445}"/>
                </a:ext>
              </a:extLst>
            </p:cNvPr>
            <p:cNvSpPr txBox="1"/>
            <p:nvPr/>
          </p:nvSpPr>
          <p:spPr>
            <a:xfrm>
              <a:off x="1007259" y="2496938"/>
              <a:ext cx="5950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02</a:t>
              </a:r>
              <a:endParaRPr lang="ko-KR" altLang="en-US" spc="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13C85BE-F620-48D4-A48F-595E68D02597}"/>
                </a:ext>
              </a:extLst>
            </p:cNvPr>
            <p:cNvSpPr txBox="1"/>
            <p:nvPr/>
          </p:nvSpPr>
          <p:spPr>
            <a:xfrm>
              <a:off x="1602294" y="2450771"/>
              <a:ext cx="267893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프로젝트 개요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63639A2F-4C45-48D0-B6D4-E08289D615EF}"/>
              </a:ext>
            </a:extLst>
          </p:cNvPr>
          <p:cNvGrpSpPr/>
          <p:nvPr/>
        </p:nvGrpSpPr>
        <p:grpSpPr>
          <a:xfrm>
            <a:off x="1007259" y="2558982"/>
            <a:ext cx="4614084" cy="461665"/>
            <a:chOff x="1007259" y="2450771"/>
            <a:chExt cx="4614084" cy="461665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E35602F-2CF4-4519-953B-4836FE25BCC1}"/>
                </a:ext>
              </a:extLst>
            </p:cNvPr>
            <p:cNvSpPr txBox="1"/>
            <p:nvPr/>
          </p:nvSpPr>
          <p:spPr>
            <a:xfrm>
              <a:off x="1007259" y="2496938"/>
              <a:ext cx="5918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03</a:t>
              </a:r>
              <a:endParaRPr lang="ko-KR" altLang="en-US" spc="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EDE3BE3-93CE-45A4-BE1D-709F878EACDD}"/>
                </a:ext>
              </a:extLst>
            </p:cNvPr>
            <p:cNvSpPr txBox="1"/>
            <p:nvPr/>
          </p:nvSpPr>
          <p:spPr>
            <a:xfrm>
              <a:off x="1602294" y="2450771"/>
              <a:ext cx="40190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적용기술 및 개발환경</a:t>
              </a: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E7609BED-D250-46FA-A5EB-810C6E2155F6}"/>
              </a:ext>
            </a:extLst>
          </p:cNvPr>
          <p:cNvGrpSpPr/>
          <p:nvPr/>
        </p:nvGrpSpPr>
        <p:grpSpPr>
          <a:xfrm>
            <a:off x="1007259" y="2971892"/>
            <a:ext cx="3847528" cy="461665"/>
            <a:chOff x="1007259" y="2450771"/>
            <a:chExt cx="3847528" cy="461665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73ADB01-FF30-4A29-AD58-6A08B7677AA6}"/>
                </a:ext>
              </a:extLst>
            </p:cNvPr>
            <p:cNvSpPr txBox="1"/>
            <p:nvPr/>
          </p:nvSpPr>
          <p:spPr>
            <a:xfrm>
              <a:off x="1007259" y="2496938"/>
              <a:ext cx="5918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04</a:t>
              </a:r>
              <a:endParaRPr lang="ko-KR" altLang="en-US" spc="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72FE0D2-E56E-40E2-8866-FD7BF24BA383}"/>
                </a:ext>
              </a:extLst>
            </p:cNvPr>
            <p:cNvSpPr txBox="1"/>
            <p:nvPr/>
          </p:nvSpPr>
          <p:spPr>
            <a:xfrm>
              <a:off x="1602294" y="2450771"/>
              <a:ext cx="325249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DB</a:t>
              </a:r>
              <a:r>
                <a:rPr lang="ko-KR" altLang="en-US" sz="24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설계서</a:t>
              </a:r>
              <a:r>
                <a:rPr lang="en-US" altLang="ko-KR" sz="24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(ERD)</a:t>
              </a:r>
              <a:endParaRPr lang="ko-KR" altLang="en-US" sz="2400" spc="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2C4B67C5-1B8F-4CB4-82EE-3443E621AEB1}"/>
              </a:ext>
            </a:extLst>
          </p:cNvPr>
          <p:cNvGrpSpPr/>
          <p:nvPr/>
        </p:nvGrpSpPr>
        <p:grpSpPr>
          <a:xfrm>
            <a:off x="1007259" y="3384802"/>
            <a:ext cx="3273973" cy="461665"/>
            <a:chOff x="1007259" y="2450771"/>
            <a:chExt cx="3273973" cy="461665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597A3FB-4DA1-45E3-846D-5544D816F694}"/>
                </a:ext>
              </a:extLst>
            </p:cNvPr>
            <p:cNvSpPr txBox="1"/>
            <p:nvPr/>
          </p:nvSpPr>
          <p:spPr>
            <a:xfrm>
              <a:off x="1007259" y="2496938"/>
              <a:ext cx="5918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05</a:t>
              </a:r>
              <a:endParaRPr lang="ko-KR" altLang="en-US" spc="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CE557C7-CA81-4F2E-ACEC-5A58B33E0441}"/>
                </a:ext>
              </a:extLst>
            </p:cNvPr>
            <p:cNvSpPr txBox="1"/>
            <p:nvPr/>
          </p:nvSpPr>
          <p:spPr>
            <a:xfrm>
              <a:off x="1602294" y="2450771"/>
              <a:ext cx="267893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테이블 설계서</a:t>
              </a: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199BE25B-1CD0-4836-A0AD-D682A0AE03D4}"/>
              </a:ext>
            </a:extLst>
          </p:cNvPr>
          <p:cNvGrpSpPr/>
          <p:nvPr/>
        </p:nvGrpSpPr>
        <p:grpSpPr>
          <a:xfrm>
            <a:off x="1007259" y="3797712"/>
            <a:ext cx="3144131" cy="461665"/>
            <a:chOff x="1007259" y="2450771"/>
            <a:chExt cx="3144131" cy="461665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090227B-BE35-40E3-8E26-C2B947A6B3DF}"/>
                </a:ext>
              </a:extLst>
            </p:cNvPr>
            <p:cNvSpPr txBox="1"/>
            <p:nvPr/>
          </p:nvSpPr>
          <p:spPr>
            <a:xfrm>
              <a:off x="1007259" y="2496938"/>
              <a:ext cx="5918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06</a:t>
              </a:r>
              <a:endParaRPr lang="ko-KR" altLang="en-US" spc="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CE54702-8667-4B3D-BE00-30ED2913CF79}"/>
                </a:ext>
              </a:extLst>
            </p:cNvPr>
            <p:cNvSpPr txBox="1"/>
            <p:nvPr/>
          </p:nvSpPr>
          <p:spPr>
            <a:xfrm>
              <a:off x="1602294" y="2450771"/>
              <a:ext cx="254909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화면 </a:t>
              </a:r>
              <a:r>
                <a:rPr lang="en-US" altLang="ko-KR" sz="24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UI </a:t>
              </a:r>
              <a:r>
                <a:rPr lang="ko-KR" altLang="en-US" sz="24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구성</a:t>
              </a: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857517F-9A42-42FA-B5F5-A7B2FE33C7AD}"/>
              </a:ext>
            </a:extLst>
          </p:cNvPr>
          <p:cNvGrpSpPr/>
          <p:nvPr/>
        </p:nvGrpSpPr>
        <p:grpSpPr>
          <a:xfrm>
            <a:off x="1007259" y="4210622"/>
            <a:ext cx="2318584" cy="461665"/>
            <a:chOff x="1007259" y="2450771"/>
            <a:chExt cx="2318584" cy="461665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3DCCB6D-B692-44FA-969E-1AAB239B3C7A}"/>
                </a:ext>
              </a:extLst>
            </p:cNvPr>
            <p:cNvSpPr txBox="1"/>
            <p:nvPr/>
          </p:nvSpPr>
          <p:spPr>
            <a:xfrm>
              <a:off x="1007259" y="2496938"/>
              <a:ext cx="5918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07</a:t>
              </a:r>
              <a:endParaRPr lang="ko-KR" altLang="en-US" spc="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28A86E1-6320-46C8-9CE1-2BE6CD564F09}"/>
                </a:ext>
              </a:extLst>
            </p:cNvPr>
            <p:cNvSpPr txBox="1"/>
            <p:nvPr/>
          </p:nvSpPr>
          <p:spPr>
            <a:xfrm>
              <a:off x="1602294" y="2450771"/>
              <a:ext cx="17235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기능구현</a:t>
              </a: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806A720A-FF2E-4573-985A-48EACB8FBCD5}"/>
              </a:ext>
            </a:extLst>
          </p:cNvPr>
          <p:cNvGrpSpPr/>
          <p:nvPr/>
        </p:nvGrpSpPr>
        <p:grpSpPr>
          <a:xfrm>
            <a:off x="1007259" y="4623530"/>
            <a:ext cx="3027111" cy="461665"/>
            <a:chOff x="1007259" y="2450771"/>
            <a:chExt cx="3027111" cy="461665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B10C89D-736A-4D6D-B18E-CF42814D9C45}"/>
                </a:ext>
              </a:extLst>
            </p:cNvPr>
            <p:cNvSpPr txBox="1"/>
            <p:nvPr/>
          </p:nvSpPr>
          <p:spPr>
            <a:xfrm>
              <a:off x="1007259" y="2496938"/>
              <a:ext cx="5918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08</a:t>
              </a:r>
              <a:endParaRPr lang="ko-KR" altLang="en-US" spc="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2A0B03D-9D79-40DB-8177-B3B87D48A22C}"/>
                </a:ext>
              </a:extLst>
            </p:cNvPr>
            <p:cNvSpPr txBox="1"/>
            <p:nvPr/>
          </p:nvSpPr>
          <p:spPr>
            <a:xfrm>
              <a:off x="1602294" y="2450771"/>
              <a:ext cx="243207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오류 및 해결</a:t>
              </a: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FDA95732-4B0A-4AAB-963F-DE35B85AB68F}"/>
              </a:ext>
            </a:extLst>
          </p:cNvPr>
          <p:cNvGrpSpPr/>
          <p:nvPr/>
        </p:nvGrpSpPr>
        <p:grpSpPr>
          <a:xfrm>
            <a:off x="1007259" y="5036440"/>
            <a:ext cx="1549142" cy="461665"/>
            <a:chOff x="1007259" y="2450771"/>
            <a:chExt cx="1549142" cy="461665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D3B471D8-3462-42B6-A946-B17616B100B7}"/>
                </a:ext>
              </a:extLst>
            </p:cNvPr>
            <p:cNvSpPr txBox="1"/>
            <p:nvPr/>
          </p:nvSpPr>
          <p:spPr>
            <a:xfrm>
              <a:off x="1007259" y="2496938"/>
              <a:ext cx="5918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09</a:t>
              </a:r>
              <a:endParaRPr lang="ko-KR" altLang="en-US" spc="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1CED9FE-363A-4480-B850-6C5EE0B66DD1}"/>
                </a:ext>
              </a:extLst>
            </p:cNvPr>
            <p:cNvSpPr txBox="1"/>
            <p:nvPr/>
          </p:nvSpPr>
          <p:spPr>
            <a:xfrm>
              <a:off x="1602294" y="2450771"/>
              <a:ext cx="95410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후기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896477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3C146912-45C2-40C6-9D7D-9D891F712310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blipFill dpi="0" rotWithShape="1">
            <a:blip r:embed="rId2">
              <a:alphaModFix amt="52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12F56A-9B13-40E0-9773-11B16AD394A8}"/>
              </a:ext>
            </a:extLst>
          </p:cNvPr>
          <p:cNvSpPr txBox="1"/>
          <p:nvPr/>
        </p:nvSpPr>
        <p:spPr>
          <a:xfrm>
            <a:off x="325120" y="2598003"/>
            <a:ext cx="24481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spc="600" dirty="0"/>
              <a:t>Part 8.</a:t>
            </a:r>
            <a:endParaRPr lang="ko-KR" altLang="en-US" sz="4400" b="1" spc="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C1CDE5-A480-4DAF-9ACD-EC3AF0353176}"/>
              </a:ext>
            </a:extLst>
          </p:cNvPr>
          <p:cNvSpPr txBox="1"/>
          <p:nvPr/>
        </p:nvSpPr>
        <p:spPr>
          <a:xfrm>
            <a:off x="325120" y="3490557"/>
            <a:ext cx="24481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300" dirty="0"/>
              <a:t>오류 및 해결</a:t>
            </a:r>
          </a:p>
        </p:txBody>
      </p:sp>
    </p:spTree>
    <p:extLst>
      <p:ext uri="{BB962C8B-B14F-4D97-AF65-F5344CB8AC3E}">
        <p14:creationId xmlns:p14="http://schemas.microsoft.com/office/powerpoint/2010/main" val="19240654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B9A4474-0576-4AD9-B71D-3DB49B7F7732}"/>
              </a:ext>
            </a:extLst>
          </p:cNvPr>
          <p:cNvSpPr/>
          <p:nvPr/>
        </p:nvSpPr>
        <p:spPr>
          <a:xfrm>
            <a:off x="995463" y="1374144"/>
            <a:ext cx="6672075" cy="372636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"/>
              <a:ea typeface="나눔스퀘어 Light"/>
              <a:cs typeface="+mn-cs"/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C8AF7779-BE53-4773-816E-D65D9D87C773}"/>
              </a:ext>
            </a:extLst>
          </p:cNvPr>
          <p:cNvGrpSpPr/>
          <p:nvPr/>
        </p:nvGrpSpPr>
        <p:grpSpPr>
          <a:xfrm>
            <a:off x="162415" y="0"/>
            <a:ext cx="12029585" cy="1168400"/>
            <a:chOff x="162415" y="0"/>
            <a:chExt cx="12029585" cy="1168400"/>
          </a:xfrm>
        </p:grpSpPr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3A6DA7A9-964B-4194-9ACB-72832AD644AA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ova"/>
                <a:ea typeface="나눔스퀘어 Light"/>
                <a:cs typeface="+mn-cs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4F4BF0F1-EC34-49CB-9FF9-ABDF538774FA}"/>
                </a:ext>
              </a:extLst>
            </p:cNvPr>
            <p:cNvSpPr txBox="1"/>
            <p:nvPr/>
          </p:nvSpPr>
          <p:spPr>
            <a:xfrm>
              <a:off x="995462" y="255657"/>
              <a:ext cx="357020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4000" b="0" i="0" u="none" strike="noStrike" kern="1200" cap="none" spc="60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 Nova"/>
                  <a:ea typeface="나눔스퀘어 Light"/>
                  <a:cs typeface="+mn-cs"/>
                </a:rPr>
                <a:t>오류 및 해결</a:t>
              </a:r>
            </a:p>
          </p:txBody>
        </p: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D739138D-9DA5-49E7-A4E0-E81CF9B2AAA3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228A8A86-4E4E-4D6A-8B28-2BA431D5665F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900" b="0" i="0" u="none" strike="noStrike" kern="1200" cap="none" spc="30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 Nova"/>
                  <a:ea typeface="나눔스퀘어 Light"/>
                  <a:cs typeface="+mn-cs"/>
                </a:rPr>
                <a:t>Part 8</a:t>
              </a:r>
              <a:endParaRPr kumimoji="0" lang="ko-KR" altLang="en-US" sz="900" b="0" i="0" u="none" strike="noStrike" kern="1200" cap="none" spc="3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 Nova"/>
                <a:ea typeface="나눔스퀘어 Light"/>
                <a:cs typeface="+mn-cs"/>
              </a:endParaRPr>
            </a:p>
          </p:txBody>
        </p:sp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086910C5-5EC7-4D27-B649-AACFF76260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671" y="1454483"/>
            <a:ext cx="6531014" cy="3593303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EB4635A4-4F63-4872-AB36-E84189EBFA81}"/>
              </a:ext>
            </a:extLst>
          </p:cNvPr>
          <p:cNvSpPr/>
          <p:nvPr/>
        </p:nvSpPr>
        <p:spPr>
          <a:xfrm>
            <a:off x="995462" y="5239568"/>
            <a:ext cx="9816414" cy="129499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dirty="0">
                <a:solidFill>
                  <a:schemeClr val="tx1"/>
                </a:solidFill>
                <a:latin typeface="Arial Nova"/>
                <a:ea typeface="나눔스퀘어 Light"/>
              </a:rPr>
              <a:t>문제점 </a:t>
            </a:r>
            <a:r>
              <a:rPr lang="en-US" altLang="ko-KR" sz="1400" dirty="0">
                <a:solidFill>
                  <a:schemeClr val="tx1"/>
                </a:solidFill>
                <a:latin typeface="Arial Nova"/>
                <a:ea typeface="나눔스퀘어 Light"/>
              </a:rPr>
              <a:t>:</a:t>
            </a:r>
            <a:r>
              <a:rPr lang="ko-KR" altLang="en-US" sz="1400" dirty="0">
                <a:solidFill>
                  <a:schemeClr val="tx1"/>
                </a:solidFill>
                <a:latin typeface="Arial Nova"/>
                <a:ea typeface="나눔스퀘어 Light"/>
              </a:rPr>
              <a:t> 재고관리 페이지에서 검색 시도 시 </a:t>
            </a:r>
            <a:r>
              <a:rPr lang="en-US" altLang="ko-KR" sz="1400" dirty="0" err="1">
                <a:solidFill>
                  <a:schemeClr val="tx1"/>
                </a:solidFill>
                <a:latin typeface="Arial Nova"/>
                <a:ea typeface="나눔스퀘어 Light"/>
              </a:rPr>
              <a:t>search_categories</a:t>
            </a:r>
            <a:r>
              <a:rPr lang="en-US" altLang="ko-KR" sz="1400" dirty="0">
                <a:solidFill>
                  <a:schemeClr val="tx1"/>
                </a:solidFill>
                <a:latin typeface="Arial Nova"/>
                <a:ea typeface="나눔스퀘어 Light"/>
              </a:rPr>
              <a:t> </a:t>
            </a:r>
            <a:r>
              <a:rPr lang="ko-KR" altLang="en-US" sz="1400" dirty="0">
                <a:solidFill>
                  <a:schemeClr val="tx1"/>
                </a:solidFill>
                <a:latin typeface="Arial Nova"/>
                <a:ea typeface="나눔스퀘어 Light"/>
              </a:rPr>
              <a:t>입력양식의 </a:t>
            </a:r>
            <a:r>
              <a:rPr lang="en-US" altLang="ko-KR" sz="1400" dirty="0">
                <a:solidFill>
                  <a:schemeClr val="tx1"/>
                </a:solidFill>
                <a:latin typeface="Arial Nova"/>
                <a:ea typeface="나눔스퀘어 Light"/>
              </a:rPr>
              <a:t>value</a:t>
            </a:r>
            <a:r>
              <a:rPr lang="ko-KR" altLang="en-US" sz="1400" dirty="0">
                <a:solidFill>
                  <a:schemeClr val="tx1"/>
                </a:solidFill>
                <a:latin typeface="Arial Nova"/>
                <a:ea typeface="나눔스퀘어 Light"/>
              </a:rPr>
              <a:t> 값이 </a:t>
            </a:r>
            <a:r>
              <a:rPr lang="en-US" altLang="ko-KR" sz="1400" dirty="0">
                <a:solidFill>
                  <a:schemeClr val="tx1"/>
                </a:solidFill>
                <a:latin typeface="Arial Nova"/>
                <a:ea typeface="나눔스퀘어 Light"/>
              </a:rPr>
              <a:t>DTO</a:t>
            </a:r>
            <a:r>
              <a:rPr lang="ko-KR" altLang="en-US" sz="1400" dirty="0">
                <a:solidFill>
                  <a:schemeClr val="tx1"/>
                </a:solidFill>
                <a:latin typeface="Arial Nova"/>
                <a:ea typeface="나눔스퀘어 Light"/>
              </a:rPr>
              <a:t>로 전달되지 않는 현상</a:t>
            </a:r>
            <a:endParaRPr lang="en-US" altLang="ko-KR" sz="1400" dirty="0">
              <a:solidFill>
                <a:schemeClr val="tx1"/>
              </a:solidFill>
              <a:latin typeface="Arial Nova"/>
              <a:ea typeface="나눔스퀘어 Light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Nova"/>
              <a:ea typeface="나눔스퀘어 Light"/>
              <a:cs typeface="+mn-cs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dirty="0">
                <a:solidFill>
                  <a:schemeClr val="tx1"/>
                </a:solidFill>
                <a:latin typeface="Arial Nova"/>
                <a:ea typeface="나눔스퀘어 Light"/>
              </a:rPr>
              <a:t> 해결 </a:t>
            </a:r>
            <a:r>
              <a:rPr lang="en-US" altLang="ko-KR" sz="1400" dirty="0">
                <a:solidFill>
                  <a:schemeClr val="tx1"/>
                </a:solidFill>
                <a:latin typeface="Arial Nova"/>
                <a:ea typeface="나눔스퀘어 Light"/>
              </a:rPr>
              <a:t>:</a:t>
            </a:r>
            <a:r>
              <a:rPr lang="ko-KR" altLang="en-US" sz="1400" dirty="0">
                <a:solidFill>
                  <a:schemeClr val="tx1"/>
                </a:solidFill>
                <a:latin typeface="Arial Nova"/>
                <a:ea typeface="나눔스퀘어 Light"/>
              </a:rPr>
              <a:t> 입력양식에 </a:t>
            </a:r>
            <a:r>
              <a:rPr lang="en-US" altLang="ko-KR" sz="1400" dirty="0">
                <a:solidFill>
                  <a:schemeClr val="tx1"/>
                </a:solidFill>
                <a:latin typeface="Arial Nova"/>
                <a:ea typeface="나눔스퀘어 Light"/>
              </a:rPr>
              <a:t>disabled</a:t>
            </a:r>
            <a:r>
              <a:rPr lang="ko-KR" altLang="en-US" sz="1400" dirty="0">
                <a:solidFill>
                  <a:schemeClr val="tx1"/>
                </a:solidFill>
                <a:latin typeface="Arial Nova"/>
                <a:ea typeface="나눔스퀘어 Light"/>
              </a:rPr>
              <a:t> 속성이 있을 경우 </a:t>
            </a:r>
            <a:r>
              <a:rPr lang="en-US" altLang="ko-KR" sz="1400" dirty="0">
                <a:solidFill>
                  <a:schemeClr val="tx1"/>
                </a:solidFill>
                <a:latin typeface="Arial Nova"/>
                <a:ea typeface="나눔스퀘어 Light"/>
              </a:rPr>
              <a:t>value</a:t>
            </a:r>
            <a:r>
              <a:rPr lang="ko-KR" altLang="en-US" sz="1400" dirty="0">
                <a:solidFill>
                  <a:schemeClr val="tx1"/>
                </a:solidFill>
                <a:latin typeface="Arial Nova"/>
                <a:ea typeface="나눔스퀘어 Light"/>
              </a:rPr>
              <a:t> 값이 전달되지 않는 것을 확인</a:t>
            </a:r>
            <a:r>
              <a:rPr lang="en-US" altLang="ko-KR" sz="1400" dirty="0">
                <a:solidFill>
                  <a:schemeClr val="tx1"/>
                </a:solidFill>
                <a:latin typeface="Arial Nova"/>
                <a:ea typeface="나눔스퀘어 Light"/>
              </a:rPr>
              <a:t>,</a:t>
            </a:r>
            <a:r>
              <a:rPr lang="ko-KR" altLang="en-US" sz="1400" dirty="0">
                <a:solidFill>
                  <a:schemeClr val="tx1"/>
                </a:solidFill>
                <a:latin typeface="Arial Nova"/>
                <a:ea typeface="나눔스퀘어 Light"/>
              </a:rPr>
              <a:t> </a:t>
            </a:r>
            <a:endParaRPr lang="en-US" altLang="ko-KR" sz="1400" dirty="0">
              <a:solidFill>
                <a:schemeClr val="tx1"/>
              </a:solidFill>
              <a:latin typeface="Arial Nova"/>
              <a:ea typeface="나눔스퀘어 Light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dirty="0">
                <a:solidFill>
                  <a:schemeClr val="tx1"/>
                </a:solidFill>
                <a:latin typeface="Arial Nova"/>
                <a:ea typeface="나눔스퀘어 Light"/>
              </a:rPr>
              <a:t>           </a:t>
            </a:r>
            <a:r>
              <a:rPr lang="en-US" altLang="ko-KR" sz="1400" dirty="0">
                <a:solidFill>
                  <a:schemeClr val="tx1"/>
                </a:solidFill>
                <a:latin typeface="Arial Nova"/>
                <a:ea typeface="나눔스퀘어 Light"/>
              </a:rPr>
              <a:t>disabled</a:t>
            </a:r>
            <a:r>
              <a:rPr lang="ko-KR" altLang="en-US" sz="1400" dirty="0">
                <a:solidFill>
                  <a:schemeClr val="tx1"/>
                </a:solidFill>
                <a:latin typeface="Arial Nova"/>
                <a:ea typeface="나눔스퀘어 Light"/>
              </a:rPr>
              <a:t>를 지우는 것으로 문제 현상 해결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Nova"/>
              <a:ea typeface="나눔스퀘어 Ligh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332376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B9A4474-0576-4AD9-B71D-3DB49B7F7732}"/>
              </a:ext>
            </a:extLst>
          </p:cNvPr>
          <p:cNvSpPr/>
          <p:nvPr/>
        </p:nvSpPr>
        <p:spPr>
          <a:xfrm>
            <a:off x="995463" y="1374144"/>
            <a:ext cx="8605737" cy="25755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"/>
              <a:ea typeface="나눔스퀘어 Light"/>
              <a:cs typeface="+mn-cs"/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C8AF7779-BE53-4773-816E-D65D9D87C773}"/>
              </a:ext>
            </a:extLst>
          </p:cNvPr>
          <p:cNvGrpSpPr/>
          <p:nvPr/>
        </p:nvGrpSpPr>
        <p:grpSpPr>
          <a:xfrm>
            <a:off x="162415" y="0"/>
            <a:ext cx="12029585" cy="1168400"/>
            <a:chOff x="162415" y="0"/>
            <a:chExt cx="12029585" cy="1168400"/>
          </a:xfrm>
        </p:grpSpPr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3A6DA7A9-964B-4194-9ACB-72832AD644AA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ova"/>
                <a:ea typeface="나눔스퀘어 Light"/>
                <a:cs typeface="+mn-cs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4F4BF0F1-EC34-49CB-9FF9-ABDF538774FA}"/>
                </a:ext>
              </a:extLst>
            </p:cNvPr>
            <p:cNvSpPr txBox="1"/>
            <p:nvPr/>
          </p:nvSpPr>
          <p:spPr>
            <a:xfrm>
              <a:off x="995462" y="255657"/>
              <a:ext cx="357020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4000" b="0" i="0" u="none" strike="noStrike" kern="1200" cap="none" spc="60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 Nova"/>
                  <a:ea typeface="나눔스퀘어 Light"/>
                  <a:cs typeface="+mn-cs"/>
                </a:rPr>
                <a:t>오류 및 해결</a:t>
              </a:r>
            </a:p>
          </p:txBody>
        </p: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D739138D-9DA5-49E7-A4E0-E81CF9B2AAA3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228A8A86-4E4E-4D6A-8B28-2BA431D5665F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900" b="0" i="0" u="none" strike="noStrike" kern="1200" cap="none" spc="30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 Nova"/>
                  <a:ea typeface="나눔스퀘어 Light"/>
                  <a:cs typeface="+mn-cs"/>
                </a:rPr>
                <a:t>Part 8</a:t>
              </a:r>
              <a:endParaRPr kumimoji="0" lang="ko-KR" altLang="en-US" sz="900" b="0" i="0" u="none" strike="noStrike" kern="1200" cap="none" spc="3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 Nova"/>
                <a:ea typeface="나눔스퀘어 Light"/>
                <a:cs typeface="+mn-cs"/>
              </a:endParaRPr>
            </a:p>
          </p:txBody>
        </p:sp>
      </p:grp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B4635A4-4F63-4872-AB36-E84189EBFA81}"/>
              </a:ext>
            </a:extLst>
          </p:cNvPr>
          <p:cNvSpPr/>
          <p:nvPr/>
        </p:nvSpPr>
        <p:spPr>
          <a:xfrm>
            <a:off x="995462" y="4389070"/>
            <a:ext cx="9816414" cy="129499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dirty="0">
                <a:solidFill>
                  <a:schemeClr val="tx1"/>
                </a:solidFill>
                <a:latin typeface="Arial Nova"/>
                <a:ea typeface="나눔스퀘어 Light"/>
              </a:rPr>
              <a:t>문제점 </a:t>
            </a:r>
            <a:r>
              <a:rPr lang="en-US" altLang="ko-KR" sz="1400" dirty="0">
                <a:solidFill>
                  <a:schemeClr val="tx1"/>
                </a:solidFill>
                <a:latin typeface="Arial Nova"/>
                <a:ea typeface="나눔스퀘어 Light"/>
              </a:rPr>
              <a:t>:</a:t>
            </a:r>
            <a:r>
              <a:rPr lang="ko-KR" altLang="en-US" sz="1400" dirty="0">
                <a:solidFill>
                  <a:schemeClr val="tx1"/>
                </a:solidFill>
                <a:latin typeface="Arial Nova"/>
                <a:ea typeface="나눔스퀘어 Light"/>
              </a:rPr>
              <a:t> 재고관리 페이지 중 </a:t>
            </a:r>
            <a:r>
              <a:rPr lang="en-US" altLang="ko-KR" sz="1400" dirty="0">
                <a:solidFill>
                  <a:schemeClr val="tx1"/>
                </a:solidFill>
                <a:latin typeface="Arial Nova"/>
                <a:ea typeface="나눔스퀘어 Light"/>
              </a:rPr>
              <a:t>TV</a:t>
            </a:r>
            <a:r>
              <a:rPr lang="ko-KR" altLang="en-US" sz="1400" dirty="0">
                <a:solidFill>
                  <a:schemeClr val="tx1"/>
                </a:solidFill>
                <a:latin typeface="Arial Nova"/>
                <a:ea typeface="나눔스퀘어 Light"/>
              </a:rPr>
              <a:t> 재고관리 페이지 접속 시 에러 발생 및 접속 불가능 현상</a:t>
            </a:r>
            <a:endParaRPr lang="en-US" altLang="ko-KR" sz="1400" dirty="0">
              <a:solidFill>
                <a:schemeClr val="tx1"/>
              </a:solidFill>
              <a:latin typeface="Arial Nova"/>
              <a:ea typeface="나눔스퀘어 Light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400" dirty="0">
              <a:solidFill>
                <a:schemeClr val="tx1"/>
              </a:solidFill>
              <a:latin typeface="Arial Nova"/>
              <a:ea typeface="나눔스퀘어 Light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dirty="0">
                <a:solidFill>
                  <a:schemeClr val="tx1"/>
                </a:solidFill>
                <a:latin typeface="Arial Nova"/>
                <a:ea typeface="나눔스퀘어 Light"/>
              </a:rPr>
              <a:t>해결 </a:t>
            </a:r>
            <a:r>
              <a:rPr lang="en-US" altLang="ko-KR" sz="1400" dirty="0">
                <a:solidFill>
                  <a:schemeClr val="tx1"/>
                </a:solidFill>
                <a:latin typeface="Arial Nova"/>
                <a:ea typeface="나눔스퀘어 Light"/>
              </a:rPr>
              <a:t>:</a:t>
            </a:r>
            <a:r>
              <a:rPr lang="ko-KR" altLang="en-US" sz="1400" dirty="0">
                <a:solidFill>
                  <a:schemeClr val="tx1"/>
                </a:solidFill>
                <a:latin typeface="Arial Nova"/>
                <a:ea typeface="나눔스퀘어 Light"/>
              </a:rPr>
              <a:t> </a:t>
            </a:r>
            <a:r>
              <a:rPr lang="en-US" altLang="ko-KR" sz="1400" dirty="0">
                <a:solidFill>
                  <a:schemeClr val="tx1"/>
                </a:solidFill>
                <a:latin typeface="Arial Nova"/>
                <a:ea typeface="나눔스퀘어 Light"/>
              </a:rPr>
              <a:t>DAO</a:t>
            </a:r>
            <a:r>
              <a:rPr lang="ko-KR" altLang="en-US" sz="1400" dirty="0">
                <a:solidFill>
                  <a:schemeClr val="tx1"/>
                </a:solidFill>
                <a:latin typeface="Arial Nova"/>
                <a:ea typeface="나눔스퀘어 Light"/>
              </a:rPr>
              <a:t> 메서드 중 </a:t>
            </a:r>
            <a:r>
              <a:rPr lang="en-US" altLang="ko-KR" sz="1400" dirty="0">
                <a:solidFill>
                  <a:schemeClr val="tx1"/>
                </a:solidFill>
                <a:latin typeface="Arial Nova"/>
                <a:ea typeface="나눔스퀘어 Light"/>
              </a:rPr>
              <a:t>TV</a:t>
            </a:r>
            <a:r>
              <a:rPr lang="ko-KR" altLang="en-US" sz="1400" dirty="0">
                <a:solidFill>
                  <a:schemeClr val="tx1"/>
                </a:solidFill>
                <a:latin typeface="Arial Nova"/>
                <a:ea typeface="나눔스퀘어 Light"/>
              </a:rPr>
              <a:t>재고관리의 리스트를 가져오는 메서드의  </a:t>
            </a:r>
            <a:r>
              <a:rPr lang="en-US" altLang="ko-KR" sz="1400" dirty="0" err="1">
                <a:solidFill>
                  <a:srgbClr val="000000"/>
                </a:solidFill>
                <a:latin typeface="+mn-ea"/>
              </a:rPr>
              <a:t>SqlSessionTemplate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 메서드 </a:t>
            </a:r>
            <a:r>
              <a:rPr lang="en-US" altLang="ko-KR" sz="1400" dirty="0" err="1">
                <a:solidFill>
                  <a:srgbClr val="000000"/>
                </a:solidFill>
                <a:latin typeface="+mn-ea"/>
              </a:rPr>
              <a:t>selectOne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()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을 </a:t>
            </a:r>
            <a:r>
              <a:rPr lang="en-US" altLang="ko-KR" sz="1400" dirty="0" err="1">
                <a:solidFill>
                  <a:srgbClr val="000000"/>
                </a:solidFill>
                <a:latin typeface="+mn-ea"/>
              </a:rPr>
              <a:t>selectList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()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로 변경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C440D47-59C5-4791-879C-AD54136293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257" y="1500024"/>
            <a:ext cx="8316486" cy="2333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4171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B9A4474-0576-4AD9-B71D-3DB49B7F7732}"/>
              </a:ext>
            </a:extLst>
          </p:cNvPr>
          <p:cNvSpPr/>
          <p:nvPr/>
        </p:nvSpPr>
        <p:spPr>
          <a:xfrm>
            <a:off x="995463" y="1374145"/>
            <a:ext cx="7780237" cy="22199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"/>
              <a:ea typeface="나눔스퀘어 Light"/>
              <a:cs typeface="+mn-cs"/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C8AF7779-BE53-4773-816E-D65D9D87C773}"/>
              </a:ext>
            </a:extLst>
          </p:cNvPr>
          <p:cNvGrpSpPr/>
          <p:nvPr/>
        </p:nvGrpSpPr>
        <p:grpSpPr>
          <a:xfrm>
            <a:off x="162415" y="0"/>
            <a:ext cx="12029585" cy="1168400"/>
            <a:chOff x="162415" y="0"/>
            <a:chExt cx="12029585" cy="1168400"/>
          </a:xfrm>
        </p:grpSpPr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3A6DA7A9-964B-4194-9ACB-72832AD644AA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ova"/>
                <a:ea typeface="나눔스퀘어 Light"/>
                <a:cs typeface="+mn-cs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4F4BF0F1-EC34-49CB-9FF9-ABDF538774FA}"/>
                </a:ext>
              </a:extLst>
            </p:cNvPr>
            <p:cNvSpPr txBox="1"/>
            <p:nvPr/>
          </p:nvSpPr>
          <p:spPr>
            <a:xfrm>
              <a:off x="995462" y="255657"/>
              <a:ext cx="357020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4000" b="0" i="0" u="none" strike="noStrike" kern="1200" cap="none" spc="60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 Nova"/>
                  <a:ea typeface="나눔스퀘어 Light"/>
                  <a:cs typeface="+mn-cs"/>
                </a:rPr>
                <a:t>오류 및 해결</a:t>
              </a:r>
            </a:p>
          </p:txBody>
        </p: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D739138D-9DA5-49E7-A4E0-E81CF9B2AAA3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228A8A86-4E4E-4D6A-8B28-2BA431D5665F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900" b="0" i="0" u="none" strike="noStrike" kern="1200" cap="none" spc="30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 Nova"/>
                  <a:ea typeface="나눔스퀘어 Light"/>
                  <a:cs typeface="+mn-cs"/>
                </a:rPr>
                <a:t>Part 8</a:t>
              </a:r>
              <a:endParaRPr kumimoji="0" lang="ko-KR" altLang="en-US" sz="900" b="0" i="0" u="none" strike="noStrike" kern="1200" cap="none" spc="3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 Nova"/>
                <a:ea typeface="나눔스퀘어 Light"/>
                <a:cs typeface="+mn-cs"/>
              </a:endParaRPr>
            </a:p>
          </p:txBody>
        </p:sp>
      </p:grp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B4635A4-4F63-4872-AB36-E84189EBFA81}"/>
              </a:ext>
            </a:extLst>
          </p:cNvPr>
          <p:cNvSpPr/>
          <p:nvPr/>
        </p:nvSpPr>
        <p:spPr>
          <a:xfrm>
            <a:off x="995462" y="3918768"/>
            <a:ext cx="9816414" cy="129499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dirty="0">
                <a:solidFill>
                  <a:schemeClr val="tx1"/>
                </a:solidFill>
                <a:latin typeface="Arial Nova"/>
                <a:ea typeface="나눔스퀘어 Light"/>
              </a:rPr>
              <a:t>문제점 </a:t>
            </a:r>
            <a:r>
              <a:rPr lang="en-US" altLang="ko-KR" sz="1400" dirty="0">
                <a:solidFill>
                  <a:schemeClr val="tx1"/>
                </a:solidFill>
                <a:latin typeface="Arial Nova"/>
                <a:ea typeface="나눔스퀘어 Light"/>
              </a:rPr>
              <a:t>:</a:t>
            </a:r>
            <a:r>
              <a:rPr lang="ko-KR" altLang="en-US" sz="1400" dirty="0">
                <a:solidFill>
                  <a:schemeClr val="tx1"/>
                </a:solidFill>
                <a:latin typeface="Arial Nova"/>
                <a:ea typeface="나눔스퀘어 Light"/>
              </a:rPr>
              <a:t> 통합검색페이지에서 카테고리  검색조건에서 </a:t>
            </a:r>
            <a:r>
              <a:rPr lang="en-US" altLang="ko-KR" sz="1400" dirty="0">
                <a:solidFill>
                  <a:schemeClr val="tx1"/>
                </a:solidFill>
                <a:latin typeface="Arial Nova"/>
                <a:ea typeface="나눔스퀘어 Light"/>
              </a:rPr>
              <a:t>PC</a:t>
            </a:r>
            <a:r>
              <a:rPr lang="ko-KR" altLang="en-US" sz="1400" dirty="0">
                <a:solidFill>
                  <a:schemeClr val="tx1"/>
                </a:solidFill>
                <a:latin typeface="Arial Nova"/>
                <a:ea typeface="나눔스퀘어 Light"/>
              </a:rPr>
              <a:t>와 모바일의 소분류 검색을 시도하면 서버 접속 에러가 발생</a:t>
            </a:r>
            <a:endParaRPr lang="en-US" altLang="ko-KR" sz="1400" dirty="0">
              <a:solidFill>
                <a:schemeClr val="tx1"/>
              </a:solidFill>
              <a:latin typeface="Arial Nova"/>
              <a:ea typeface="나눔스퀘어 Light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400" dirty="0">
              <a:solidFill>
                <a:schemeClr val="tx1"/>
              </a:solidFill>
              <a:latin typeface="Arial Nova"/>
              <a:ea typeface="나눔스퀘어 Light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dirty="0">
                <a:solidFill>
                  <a:schemeClr val="tx1"/>
                </a:solidFill>
                <a:latin typeface="Arial Nova"/>
                <a:ea typeface="나눔스퀘어 Light"/>
              </a:rPr>
              <a:t>해결 </a:t>
            </a:r>
            <a:r>
              <a:rPr lang="en-US" altLang="ko-KR" sz="1400" dirty="0">
                <a:solidFill>
                  <a:schemeClr val="tx1"/>
                </a:solidFill>
                <a:latin typeface="Arial Nova"/>
                <a:ea typeface="나눔스퀘어 Light"/>
              </a:rPr>
              <a:t>:</a:t>
            </a:r>
            <a:r>
              <a:rPr lang="ko-KR" altLang="en-US" sz="1400" dirty="0">
                <a:solidFill>
                  <a:schemeClr val="tx1"/>
                </a:solidFill>
                <a:latin typeface="Arial Nova"/>
                <a:ea typeface="나눔스퀘어 Light"/>
              </a:rPr>
              <a:t> 리스트 출력 쿼리에 </a:t>
            </a:r>
            <a:r>
              <a:rPr lang="en-US" altLang="ko-KR" sz="1400" dirty="0">
                <a:solidFill>
                  <a:schemeClr val="tx1"/>
                </a:solidFill>
                <a:latin typeface="Arial Nova"/>
                <a:ea typeface="나눔스퀘어 Light"/>
              </a:rPr>
              <a:t>union all</a:t>
            </a:r>
            <a:r>
              <a:rPr lang="ko-KR" altLang="en-US" sz="1400" dirty="0">
                <a:solidFill>
                  <a:schemeClr val="tx1"/>
                </a:solidFill>
                <a:latin typeface="Arial Nova"/>
                <a:ea typeface="나눔스퀘어 Light"/>
              </a:rPr>
              <a:t> 사용시 각 컬럼들의 순서를 매치 해야 했는데 순서가 맞지 않아 검색 시 </a:t>
            </a:r>
            <a:endParaRPr lang="en-US" altLang="ko-KR" sz="1400" dirty="0">
              <a:solidFill>
                <a:schemeClr val="tx1"/>
              </a:solidFill>
              <a:latin typeface="Arial Nova"/>
              <a:ea typeface="나눔스퀘어 Light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dirty="0">
                <a:solidFill>
                  <a:schemeClr val="tx1"/>
                </a:solidFill>
                <a:latin typeface="Arial Nova"/>
                <a:ea typeface="나눔스퀘어 Light"/>
              </a:rPr>
              <a:t>          자료형 에러 발생 </a:t>
            </a:r>
            <a:r>
              <a:rPr lang="en-US" altLang="ko-KR" sz="1400" dirty="0">
                <a:solidFill>
                  <a:schemeClr val="tx1"/>
                </a:solidFill>
                <a:latin typeface="Arial Nova"/>
                <a:ea typeface="나눔스퀘어 Light"/>
              </a:rPr>
              <a:t>union</a:t>
            </a:r>
            <a:r>
              <a:rPr lang="ko-KR" altLang="en-US" sz="1400" dirty="0">
                <a:solidFill>
                  <a:schemeClr val="tx1"/>
                </a:solidFill>
                <a:latin typeface="Arial Nova"/>
                <a:ea typeface="나눔스퀘어 Light"/>
              </a:rPr>
              <a:t> </a:t>
            </a:r>
            <a:r>
              <a:rPr lang="en-US" altLang="ko-KR" sz="1400" dirty="0">
                <a:solidFill>
                  <a:schemeClr val="tx1"/>
                </a:solidFill>
                <a:latin typeface="Arial Nova"/>
                <a:ea typeface="나눔스퀘어 Light"/>
              </a:rPr>
              <a:t>all</a:t>
            </a:r>
            <a:r>
              <a:rPr lang="ko-KR" altLang="en-US" sz="1400" dirty="0">
                <a:solidFill>
                  <a:schemeClr val="tx1"/>
                </a:solidFill>
                <a:latin typeface="Arial Nova"/>
                <a:ea typeface="나눔스퀘어 Light"/>
              </a:rPr>
              <a:t> 사용한 </a:t>
            </a:r>
            <a:r>
              <a:rPr lang="en-US" altLang="ko-KR" sz="1400" dirty="0">
                <a:solidFill>
                  <a:schemeClr val="tx1"/>
                </a:solidFill>
                <a:latin typeface="Arial Nova"/>
                <a:ea typeface="나눔스퀘어 Light"/>
              </a:rPr>
              <a:t>select</a:t>
            </a:r>
            <a:r>
              <a:rPr lang="ko-KR" altLang="en-US" sz="1400" dirty="0">
                <a:solidFill>
                  <a:schemeClr val="tx1"/>
                </a:solidFill>
                <a:latin typeface="Arial Nova"/>
                <a:ea typeface="나눔스퀘어 Light"/>
              </a:rPr>
              <a:t> 쿼리들의 컬럼 순서를 수정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Nova"/>
              <a:ea typeface="나눔스퀘어 Light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304D346-EC18-48C7-BCEC-FB0215C7C3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952" y="1514208"/>
            <a:ext cx="7487695" cy="1914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3577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B9A4474-0576-4AD9-B71D-3DB49B7F7732}"/>
              </a:ext>
            </a:extLst>
          </p:cNvPr>
          <p:cNvSpPr/>
          <p:nvPr/>
        </p:nvSpPr>
        <p:spPr>
          <a:xfrm>
            <a:off x="995463" y="1374144"/>
            <a:ext cx="8847037" cy="303274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"/>
              <a:ea typeface="나눔스퀘어 Light"/>
              <a:cs typeface="+mn-cs"/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C8AF7779-BE53-4773-816E-D65D9D87C773}"/>
              </a:ext>
            </a:extLst>
          </p:cNvPr>
          <p:cNvGrpSpPr/>
          <p:nvPr/>
        </p:nvGrpSpPr>
        <p:grpSpPr>
          <a:xfrm>
            <a:off x="162415" y="0"/>
            <a:ext cx="12029585" cy="1168400"/>
            <a:chOff x="162415" y="0"/>
            <a:chExt cx="12029585" cy="1168400"/>
          </a:xfrm>
        </p:grpSpPr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3A6DA7A9-964B-4194-9ACB-72832AD644AA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ova"/>
                <a:ea typeface="나눔스퀘어 Light"/>
                <a:cs typeface="+mn-cs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4F4BF0F1-EC34-49CB-9FF9-ABDF538774FA}"/>
                </a:ext>
              </a:extLst>
            </p:cNvPr>
            <p:cNvSpPr txBox="1"/>
            <p:nvPr/>
          </p:nvSpPr>
          <p:spPr>
            <a:xfrm>
              <a:off x="995462" y="255657"/>
              <a:ext cx="357020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4000" b="0" i="0" u="none" strike="noStrike" kern="1200" cap="none" spc="60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 Nova"/>
                  <a:ea typeface="나눔스퀘어 Light"/>
                  <a:cs typeface="+mn-cs"/>
                </a:rPr>
                <a:t>오류 및 해결</a:t>
              </a:r>
            </a:p>
          </p:txBody>
        </p: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D739138D-9DA5-49E7-A4E0-E81CF9B2AAA3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228A8A86-4E4E-4D6A-8B28-2BA431D5665F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900" b="0" i="0" u="none" strike="noStrike" kern="1200" cap="none" spc="30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 Nova"/>
                  <a:ea typeface="나눔스퀘어 Light"/>
                  <a:cs typeface="+mn-cs"/>
                </a:rPr>
                <a:t>Part 8</a:t>
              </a:r>
              <a:endParaRPr kumimoji="0" lang="ko-KR" altLang="en-US" sz="900" b="0" i="0" u="none" strike="noStrike" kern="1200" cap="none" spc="3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 Nova"/>
                <a:ea typeface="나눔스퀘어 Light"/>
                <a:cs typeface="+mn-cs"/>
              </a:endParaRPr>
            </a:p>
          </p:txBody>
        </p:sp>
      </p:grp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B4635A4-4F63-4872-AB36-E84189EBFA81}"/>
              </a:ext>
            </a:extLst>
          </p:cNvPr>
          <p:cNvSpPr/>
          <p:nvPr/>
        </p:nvSpPr>
        <p:spPr>
          <a:xfrm>
            <a:off x="995462" y="5239568"/>
            <a:ext cx="9816414" cy="129499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dirty="0">
                <a:solidFill>
                  <a:schemeClr val="tx1"/>
                </a:solidFill>
                <a:latin typeface="Arial Nova"/>
                <a:ea typeface="나눔스퀘어 Light"/>
              </a:rPr>
              <a:t>문제점 </a:t>
            </a:r>
            <a:r>
              <a:rPr lang="en-US" altLang="ko-KR" sz="1400" dirty="0">
                <a:solidFill>
                  <a:schemeClr val="tx1"/>
                </a:solidFill>
                <a:latin typeface="Arial Nova"/>
                <a:ea typeface="나눔스퀘어 Light"/>
              </a:rPr>
              <a:t>:</a:t>
            </a:r>
            <a:r>
              <a:rPr lang="ko-KR" altLang="en-US" sz="1400" dirty="0">
                <a:solidFill>
                  <a:schemeClr val="tx1"/>
                </a:solidFill>
                <a:latin typeface="Arial Nova"/>
                <a:ea typeface="나눔스퀘어 Light"/>
              </a:rPr>
              <a:t> 수정 할 시 기존 값이 보여질 때 에너지 등급 부분에 </a:t>
            </a:r>
            <a:r>
              <a:rPr lang="en-US" altLang="ko-KR" sz="1400" dirty="0">
                <a:solidFill>
                  <a:schemeClr val="tx1"/>
                </a:solidFill>
                <a:latin typeface="Arial Nova"/>
                <a:ea typeface="나눔스퀘어 Light"/>
              </a:rPr>
              <a:t>– </a:t>
            </a:r>
            <a:r>
              <a:rPr lang="ko-KR" altLang="en-US" sz="1400" dirty="0">
                <a:solidFill>
                  <a:schemeClr val="tx1"/>
                </a:solidFill>
                <a:latin typeface="Arial Nova"/>
                <a:ea typeface="나눔스퀘어 Light"/>
              </a:rPr>
              <a:t>가 들어와 수정 하게 되면 에너지 등급 값 또는 공백이 아니 여서 오류 발생</a:t>
            </a:r>
            <a:endParaRPr lang="en-US" altLang="ko-KR" sz="1400" dirty="0">
              <a:solidFill>
                <a:schemeClr val="tx1"/>
              </a:solidFill>
              <a:latin typeface="Arial Nova"/>
              <a:ea typeface="나눔스퀘어 Light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Nova"/>
              <a:ea typeface="나눔스퀘어 Light"/>
              <a:cs typeface="+mn-cs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dirty="0">
                <a:solidFill>
                  <a:schemeClr val="tx1"/>
                </a:solidFill>
                <a:latin typeface="Arial Nova"/>
                <a:ea typeface="나눔스퀘어 Light"/>
              </a:rPr>
              <a:t> 해결 </a:t>
            </a:r>
            <a:r>
              <a:rPr lang="en-US" altLang="ko-KR" sz="1400" dirty="0">
                <a:solidFill>
                  <a:schemeClr val="tx1"/>
                </a:solidFill>
                <a:latin typeface="Arial Nova"/>
                <a:ea typeface="나눔스퀘어 Light"/>
              </a:rPr>
              <a:t>:</a:t>
            </a:r>
            <a:r>
              <a:rPr lang="ko-KR" altLang="en-US" sz="1400" dirty="0">
                <a:solidFill>
                  <a:schemeClr val="tx1"/>
                </a:solidFill>
                <a:latin typeface="Arial Nova"/>
                <a:ea typeface="나눔스퀘어 Light"/>
              </a:rPr>
              <a:t> 기존 값을 가져오는 쿼리에서 </a:t>
            </a:r>
            <a:r>
              <a:rPr lang="en-US" altLang="ko-KR" sz="1400" dirty="0" err="1">
                <a:solidFill>
                  <a:schemeClr val="tx1"/>
                </a:solidFill>
                <a:latin typeface="Arial Nova"/>
                <a:ea typeface="나눔스퀘어 Light"/>
              </a:rPr>
              <a:t>nvl</a:t>
            </a:r>
            <a:r>
              <a:rPr lang="ko-KR" altLang="en-US" sz="1400" dirty="0">
                <a:solidFill>
                  <a:schemeClr val="tx1"/>
                </a:solidFill>
                <a:latin typeface="Arial Nova"/>
                <a:ea typeface="나눔스퀘어 Light"/>
              </a:rPr>
              <a:t> 함수부분에 </a:t>
            </a:r>
            <a:r>
              <a:rPr lang="en-US" altLang="ko-KR" sz="1400" dirty="0">
                <a:solidFill>
                  <a:schemeClr val="tx1"/>
                </a:solidFill>
                <a:latin typeface="Arial Nova"/>
                <a:ea typeface="나눔스퀘어 Light"/>
              </a:rPr>
              <a:t>–</a:t>
            </a:r>
            <a:r>
              <a:rPr lang="ko-KR" altLang="en-US" sz="1400" dirty="0">
                <a:solidFill>
                  <a:schemeClr val="tx1"/>
                </a:solidFill>
                <a:latin typeface="Arial Nova"/>
                <a:ea typeface="나눔스퀘어 Light"/>
              </a:rPr>
              <a:t>를 공백 데이터로 변경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Nova"/>
              <a:ea typeface="나눔스퀘어 Light"/>
              <a:cs typeface="+mn-cs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DC95973-D52A-47B0-B2D4-224CC47412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090" y="1462219"/>
            <a:ext cx="8647619" cy="210476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1045117-21E2-4B69-B009-F927EC979E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665" y="4195627"/>
            <a:ext cx="3439005" cy="123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2969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3C146912-45C2-40C6-9D7D-9D891F712310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blipFill dpi="0" rotWithShape="1">
            <a:blip r:embed="rId2">
              <a:alphaModFix amt="52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12F56A-9B13-40E0-9773-11B16AD394A8}"/>
              </a:ext>
            </a:extLst>
          </p:cNvPr>
          <p:cNvSpPr txBox="1"/>
          <p:nvPr/>
        </p:nvSpPr>
        <p:spPr>
          <a:xfrm>
            <a:off x="325120" y="2598003"/>
            <a:ext cx="24481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spc="600" dirty="0"/>
              <a:t>Part 9.</a:t>
            </a:r>
            <a:endParaRPr lang="ko-KR" altLang="en-US" sz="4400" b="1" spc="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C1CDE5-A480-4DAF-9ACD-EC3AF0353176}"/>
              </a:ext>
            </a:extLst>
          </p:cNvPr>
          <p:cNvSpPr txBox="1"/>
          <p:nvPr/>
        </p:nvSpPr>
        <p:spPr>
          <a:xfrm>
            <a:off x="325120" y="3490557"/>
            <a:ext cx="9797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300" dirty="0"/>
              <a:t>후기</a:t>
            </a:r>
          </a:p>
        </p:txBody>
      </p:sp>
    </p:spTree>
    <p:extLst>
      <p:ext uri="{BB962C8B-B14F-4D97-AF65-F5344CB8AC3E}">
        <p14:creationId xmlns:p14="http://schemas.microsoft.com/office/powerpoint/2010/main" val="26602032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>
            <a:extLst>
              <a:ext uri="{FF2B5EF4-FFF2-40B4-BE49-F238E27FC236}">
                <a16:creationId xmlns:a16="http://schemas.microsoft.com/office/drawing/2014/main" id="{7E16258A-57B0-43F9-BF91-FBE32105DDF5}"/>
              </a:ext>
            </a:extLst>
          </p:cNvPr>
          <p:cNvSpPr/>
          <p:nvPr/>
        </p:nvSpPr>
        <p:spPr>
          <a:xfrm>
            <a:off x="6636952" y="1499402"/>
            <a:ext cx="4949040" cy="234253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207DE2F-129E-40A3-9AA4-C31DA7DA1A1A}"/>
              </a:ext>
            </a:extLst>
          </p:cNvPr>
          <p:cNvSpPr/>
          <p:nvPr/>
        </p:nvSpPr>
        <p:spPr>
          <a:xfrm>
            <a:off x="1533942" y="1499401"/>
            <a:ext cx="4949040" cy="234253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442E8DA-B43A-475C-93F2-5E75DFB3A02A}"/>
              </a:ext>
            </a:extLst>
          </p:cNvPr>
          <p:cNvSpPr/>
          <p:nvPr/>
        </p:nvSpPr>
        <p:spPr>
          <a:xfrm>
            <a:off x="6636952" y="3969863"/>
            <a:ext cx="4949040" cy="234253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E84D731-9AEA-4C45-AB73-1A837FFFF731}"/>
              </a:ext>
            </a:extLst>
          </p:cNvPr>
          <p:cNvSpPr/>
          <p:nvPr/>
        </p:nvSpPr>
        <p:spPr>
          <a:xfrm>
            <a:off x="1533942" y="3969862"/>
            <a:ext cx="4949040" cy="234253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D9050C12-E771-441D-A186-AAAB5E24251C}"/>
              </a:ext>
            </a:extLst>
          </p:cNvPr>
          <p:cNvGrpSpPr/>
          <p:nvPr/>
        </p:nvGrpSpPr>
        <p:grpSpPr>
          <a:xfrm>
            <a:off x="162415" y="0"/>
            <a:ext cx="12029585" cy="1168400"/>
            <a:chOff x="162415" y="0"/>
            <a:chExt cx="12029585" cy="1168400"/>
          </a:xfrm>
        </p:grpSpPr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C9E38C7C-2DA7-4125-A325-B2883059A509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D463C57-D277-450E-90E5-E5F555097563}"/>
                </a:ext>
              </a:extLst>
            </p:cNvPr>
            <p:cNvSpPr txBox="1"/>
            <p:nvPr/>
          </p:nvSpPr>
          <p:spPr>
            <a:xfrm>
              <a:off x="995462" y="255657"/>
              <a:ext cx="136447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후기</a:t>
              </a:r>
              <a:endParaRPr lang="en-US" altLang="ko-KR" sz="4000" spc="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F0890362-CE61-4C88-B7C9-90B030A896E7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3B67C3AA-0512-480F-B589-E7F4E9123D4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2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05279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>
            <a:extLst>
              <a:ext uri="{FF2B5EF4-FFF2-40B4-BE49-F238E27FC236}">
                <a16:creationId xmlns:a16="http://schemas.microsoft.com/office/drawing/2014/main" id="{7E16258A-57B0-43F9-BF91-FBE32105DDF5}"/>
              </a:ext>
            </a:extLst>
          </p:cNvPr>
          <p:cNvSpPr/>
          <p:nvPr/>
        </p:nvSpPr>
        <p:spPr>
          <a:xfrm>
            <a:off x="6636952" y="1499402"/>
            <a:ext cx="4949040" cy="234253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207DE2F-129E-40A3-9AA4-C31DA7DA1A1A}"/>
              </a:ext>
            </a:extLst>
          </p:cNvPr>
          <p:cNvSpPr/>
          <p:nvPr/>
        </p:nvSpPr>
        <p:spPr>
          <a:xfrm>
            <a:off x="1533942" y="1499401"/>
            <a:ext cx="4949040" cy="234253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442E8DA-B43A-475C-93F2-5E75DFB3A02A}"/>
              </a:ext>
            </a:extLst>
          </p:cNvPr>
          <p:cNvSpPr/>
          <p:nvPr/>
        </p:nvSpPr>
        <p:spPr>
          <a:xfrm>
            <a:off x="6636952" y="3969863"/>
            <a:ext cx="4949040" cy="234253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E84D731-9AEA-4C45-AB73-1A837FFFF731}"/>
              </a:ext>
            </a:extLst>
          </p:cNvPr>
          <p:cNvSpPr/>
          <p:nvPr/>
        </p:nvSpPr>
        <p:spPr>
          <a:xfrm>
            <a:off x="1533942" y="3969862"/>
            <a:ext cx="4949040" cy="234253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D9050C12-E771-441D-A186-AAAB5E24251C}"/>
              </a:ext>
            </a:extLst>
          </p:cNvPr>
          <p:cNvGrpSpPr/>
          <p:nvPr/>
        </p:nvGrpSpPr>
        <p:grpSpPr>
          <a:xfrm>
            <a:off x="162415" y="0"/>
            <a:ext cx="12029585" cy="1168400"/>
            <a:chOff x="162415" y="0"/>
            <a:chExt cx="12029585" cy="1168400"/>
          </a:xfrm>
        </p:grpSpPr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C9E38C7C-2DA7-4125-A325-B2883059A509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D463C57-D277-450E-90E5-E5F555097563}"/>
                </a:ext>
              </a:extLst>
            </p:cNvPr>
            <p:cNvSpPr txBox="1"/>
            <p:nvPr/>
          </p:nvSpPr>
          <p:spPr>
            <a:xfrm>
              <a:off x="995462" y="255657"/>
              <a:ext cx="136447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후기</a:t>
              </a:r>
              <a:endParaRPr lang="en-US" altLang="ko-KR" sz="4000" spc="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F0890362-CE61-4C88-B7C9-90B030A896E7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3B67C3AA-0512-480F-B589-E7F4E9123D4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2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58393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53B3BDD-A149-4BFF-BC5E-37ED9C0E81E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0706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561619F-7F8C-4A76-8E04-36E6E2BF2D7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8E61D7E-906B-436D-ABB0-D89A776D56FB}"/>
              </a:ext>
            </a:extLst>
          </p:cNvPr>
          <p:cNvSpPr txBox="1"/>
          <p:nvPr/>
        </p:nvSpPr>
        <p:spPr>
          <a:xfrm>
            <a:off x="5281249" y="3198167"/>
            <a:ext cx="928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600" dirty="0"/>
              <a:t>-</a:t>
            </a:r>
            <a:r>
              <a:rPr lang="ko-KR" altLang="en-US" sz="2400" spc="600" dirty="0"/>
              <a:t>끝</a:t>
            </a:r>
            <a:r>
              <a:rPr lang="en-US" altLang="ko-KR" sz="2400" spc="600" dirty="0"/>
              <a:t>-</a:t>
            </a:r>
            <a:endParaRPr lang="ko-KR" altLang="en-US" sz="2400" spc="600" dirty="0"/>
          </a:p>
        </p:txBody>
      </p:sp>
    </p:spTree>
    <p:extLst>
      <p:ext uri="{BB962C8B-B14F-4D97-AF65-F5344CB8AC3E}">
        <p14:creationId xmlns:p14="http://schemas.microsoft.com/office/powerpoint/2010/main" val="32576729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7FB853A-52D3-4BC3-AF70-3AB28133985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1714500"/>
            <a:ext cx="6096000" cy="3429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48FA1D5-E9A0-408A-BBDD-7061ADA2F1DF}"/>
              </a:ext>
            </a:extLst>
          </p:cNvPr>
          <p:cNvSpPr txBox="1"/>
          <p:nvPr/>
        </p:nvSpPr>
        <p:spPr>
          <a:xfrm>
            <a:off x="325120" y="2598003"/>
            <a:ext cx="248984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spc="600" dirty="0"/>
              <a:t>Part 1.</a:t>
            </a:r>
            <a:endParaRPr lang="ko-KR" altLang="en-US" sz="4400" b="1" spc="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ED0898-E03E-4C39-BF57-E01EDB22D780}"/>
              </a:ext>
            </a:extLst>
          </p:cNvPr>
          <p:cNvSpPr txBox="1"/>
          <p:nvPr/>
        </p:nvSpPr>
        <p:spPr>
          <a:xfrm>
            <a:off x="325120" y="3490557"/>
            <a:ext cx="33810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300" dirty="0"/>
              <a:t>팀원 및 역할 소개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C4BB674-52A6-4F80-A165-86F510F925B7}"/>
              </a:ext>
            </a:extLst>
          </p:cNvPr>
          <p:cNvSpPr/>
          <p:nvPr/>
        </p:nvSpPr>
        <p:spPr>
          <a:xfrm>
            <a:off x="9347200" y="6446982"/>
            <a:ext cx="2844800" cy="4110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59232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626D936-D6F3-4CA4-A8D1-A5318A0460F0}"/>
              </a:ext>
            </a:extLst>
          </p:cNvPr>
          <p:cNvSpPr/>
          <p:nvPr/>
        </p:nvSpPr>
        <p:spPr>
          <a:xfrm>
            <a:off x="4353560" y="1686560"/>
            <a:ext cx="3484880" cy="3484880"/>
          </a:xfrm>
          <a:custGeom>
            <a:avLst/>
            <a:gdLst>
              <a:gd name="connsiteX0" fmla="*/ 0 w 3484880"/>
              <a:gd name="connsiteY0" fmla="*/ 0 h 3484880"/>
              <a:gd name="connsiteX1" fmla="*/ 3484880 w 3484880"/>
              <a:gd name="connsiteY1" fmla="*/ 0 h 3484880"/>
              <a:gd name="connsiteX2" fmla="*/ 3484880 w 3484880"/>
              <a:gd name="connsiteY2" fmla="*/ 3484880 h 3484880"/>
              <a:gd name="connsiteX3" fmla="*/ 0 w 3484880"/>
              <a:gd name="connsiteY3" fmla="*/ 3484880 h 3484880"/>
              <a:gd name="connsiteX4" fmla="*/ 0 w 3484880"/>
              <a:gd name="connsiteY4" fmla="*/ 0 h 3484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84880" h="3484880" fill="none" extrusionOk="0">
                <a:moveTo>
                  <a:pt x="0" y="0"/>
                </a:moveTo>
                <a:cubicBezTo>
                  <a:pt x="982382" y="49092"/>
                  <a:pt x="3116444" y="100231"/>
                  <a:pt x="3484880" y="0"/>
                </a:cubicBezTo>
                <a:cubicBezTo>
                  <a:pt x="3434389" y="1057570"/>
                  <a:pt x="3335578" y="2148497"/>
                  <a:pt x="3484880" y="3484880"/>
                </a:cubicBezTo>
                <a:cubicBezTo>
                  <a:pt x="1944647" y="3318641"/>
                  <a:pt x="1567576" y="3603901"/>
                  <a:pt x="0" y="3484880"/>
                </a:cubicBezTo>
                <a:cubicBezTo>
                  <a:pt x="-166270" y="2254425"/>
                  <a:pt x="33135" y="1296043"/>
                  <a:pt x="0" y="0"/>
                </a:cubicBezTo>
                <a:close/>
              </a:path>
              <a:path w="3484880" h="3484880" stroke="0" extrusionOk="0">
                <a:moveTo>
                  <a:pt x="0" y="0"/>
                </a:moveTo>
                <a:cubicBezTo>
                  <a:pt x="354855" y="-127415"/>
                  <a:pt x="2958641" y="-110586"/>
                  <a:pt x="3484880" y="0"/>
                </a:cubicBezTo>
                <a:cubicBezTo>
                  <a:pt x="3388746" y="1567420"/>
                  <a:pt x="3648601" y="2501159"/>
                  <a:pt x="3484880" y="3484880"/>
                </a:cubicBezTo>
                <a:cubicBezTo>
                  <a:pt x="1922117" y="3535009"/>
                  <a:pt x="1359248" y="3631127"/>
                  <a:pt x="0" y="3484880"/>
                </a:cubicBezTo>
                <a:cubicBezTo>
                  <a:pt x="106652" y="1974241"/>
                  <a:pt x="-31159" y="720288"/>
                  <a:pt x="0" y="0"/>
                </a:cubicBezTo>
                <a:close/>
              </a:path>
            </a:pathLst>
          </a:custGeom>
          <a:solidFill>
            <a:srgbClr val="F8F3EC"/>
          </a:solidFill>
          <a:ln>
            <a:noFill/>
            <a:extLst>
              <a:ext uri="{C807C97D-BFC1-408E-A445-0C87EB9F89A2}">
                <ask:lineSketchStyleProps xmlns:ask="http://schemas.microsoft.com/office/drawing/2018/sketchyshapes" sd="240740546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"/>
              <a:ea typeface="나눔스퀘어 Light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C565AE-99BB-4FE8-95DA-B95AE256C8E0}"/>
              </a:ext>
            </a:extLst>
          </p:cNvPr>
          <p:cNvSpPr txBox="1"/>
          <p:nvPr/>
        </p:nvSpPr>
        <p:spPr>
          <a:xfrm>
            <a:off x="4483628" y="3167390"/>
            <a:ext cx="34547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18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 Nova"/>
                <a:ea typeface="나눔스퀘어 Light"/>
                <a:cs typeface="+mn-cs"/>
              </a:rPr>
              <a:t>감사합니다</a:t>
            </a:r>
            <a:r>
              <a:rPr kumimoji="0" lang="en-US" altLang="ko-KR" sz="2800" b="0" i="0" u="none" strike="noStrike" kern="1200" cap="none" spc="18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 Nova"/>
                <a:ea typeface="나눔스퀘어 Light"/>
                <a:cs typeface="+mn-cs"/>
              </a:rPr>
              <a:t>.</a:t>
            </a:r>
            <a:endParaRPr kumimoji="0" lang="ko-KR" altLang="en-US" sz="2800" b="0" i="0" u="none" strike="noStrike" kern="1200" cap="none" spc="180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 Nova"/>
              <a:ea typeface="나눔스퀘어 Ligh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182940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>
            <a:extLst>
              <a:ext uri="{FF2B5EF4-FFF2-40B4-BE49-F238E27FC236}">
                <a16:creationId xmlns:a16="http://schemas.microsoft.com/office/drawing/2014/main" id="{03B51429-0117-4DE0-AD59-14D0FB85214E}"/>
              </a:ext>
            </a:extLst>
          </p:cNvPr>
          <p:cNvGrpSpPr/>
          <p:nvPr/>
        </p:nvGrpSpPr>
        <p:grpSpPr>
          <a:xfrm>
            <a:off x="162415" y="0"/>
            <a:ext cx="12029585" cy="826818"/>
            <a:chOff x="162415" y="0"/>
            <a:chExt cx="12029585" cy="826818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23A6D4DA-1A7A-4BF4-875D-2E1C30B0C731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A4B1902-F689-4E92-B8C9-6DEB05C009E7}"/>
                </a:ext>
              </a:extLst>
            </p:cNvPr>
            <p:cNvSpPr txBox="1"/>
            <p:nvPr/>
          </p:nvSpPr>
          <p:spPr>
            <a:xfrm>
              <a:off x="995462" y="118932"/>
              <a:ext cx="50882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팀원 및 역할 소개</a:t>
              </a:r>
            </a:p>
          </p:txBody>
        </p: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8DDA216C-6D02-45B2-B651-32ABC56EA99B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790895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B51B75D-1D8C-4CBE-82A3-9FD33A2F49A1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1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8BCB40D4-C423-4F65-A68C-2E2ACF80E094}"/>
              </a:ext>
            </a:extLst>
          </p:cNvPr>
          <p:cNvGrpSpPr/>
          <p:nvPr/>
        </p:nvGrpSpPr>
        <p:grpSpPr>
          <a:xfrm>
            <a:off x="1541115" y="1427133"/>
            <a:ext cx="1818709" cy="4066374"/>
            <a:chOff x="1541115" y="1048457"/>
            <a:chExt cx="1818709" cy="4066374"/>
          </a:xfrm>
        </p:grpSpPr>
        <p:sp>
          <p:nvSpPr>
            <p:cNvPr id="33" name="正方形/長方形 13">
              <a:extLst>
                <a:ext uri="{FF2B5EF4-FFF2-40B4-BE49-F238E27FC236}">
                  <a16:creationId xmlns:a16="http://schemas.microsoft.com/office/drawing/2014/main" id="{1CD167B6-B54B-43F2-8D67-AEA5295F2D49}"/>
                </a:ext>
              </a:extLst>
            </p:cNvPr>
            <p:cNvSpPr/>
            <p:nvPr/>
          </p:nvSpPr>
          <p:spPr>
            <a:xfrm>
              <a:off x="1617071" y="1048457"/>
              <a:ext cx="1666796" cy="224002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テキスト ボックス 17">
              <a:extLst>
                <a:ext uri="{FF2B5EF4-FFF2-40B4-BE49-F238E27FC236}">
                  <a16:creationId xmlns:a16="http://schemas.microsoft.com/office/drawing/2014/main" id="{FEEAA38C-ECB2-4155-A92A-8FC99FDBBFDF}"/>
                </a:ext>
              </a:extLst>
            </p:cNvPr>
            <p:cNvSpPr txBox="1"/>
            <p:nvPr/>
          </p:nvSpPr>
          <p:spPr>
            <a:xfrm>
              <a:off x="1617071" y="3691377"/>
              <a:ext cx="16667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dirty="0">
                  <a:latin typeface="+mn-ea"/>
                </a:rPr>
                <a:t>이성우</a:t>
              </a:r>
              <a:r>
                <a:rPr kumimoji="1" lang="en-US" altLang="ko-KR" dirty="0">
                  <a:latin typeface="+mn-ea"/>
                </a:rPr>
                <a:t>(</a:t>
              </a:r>
              <a:r>
                <a:rPr kumimoji="1" lang="ko-KR" altLang="en-US" dirty="0">
                  <a:latin typeface="+mn-ea"/>
                </a:rPr>
                <a:t>팀장</a:t>
              </a:r>
              <a:r>
                <a:rPr kumimoji="1" lang="en-US" altLang="ko-KR" dirty="0">
                  <a:latin typeface="+mn-ea"/>
                </a:rPr>
                <a:t>)</a:t>
              </a:r>
              <a:endParaRPr kumimoji="1" lang="ja-JP" altLang="en-US" dirty="0">
                <a:latin typeface="+mn-ea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0FC147B-DF57-40A1-900E-53DD0DA13243}"/>
                </a:ext>
              </a:extLst>
            </p:cNvPr>
            <p:cNvSpPr txBox="1"/>
            <p:nvPr/>
          </p:nvSpPr>
          <p:spPr>
            <a:xfrm>
              <a:off x="1541115" y="4160724"/>
              <a:ext cx="1818709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개발 환경 구축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en-US" altLang="ko-KR" sz="1400" dirty="0"/>
                <a:t>DB </a:t>
              </a:r>
              <a:r>
                <a:rPr lang="ko-KR" altLang="en-US" sz="1400" dirty="0"/>
                <a:t>설계 및 구축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총괄기획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통합기능구현</a:t>
              </a:r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D12A8800-CFC3-4BA9-BA5F-10FF10C5123E}"/>
                </a:ext>
              </a:extLst>
            </p:cNvPr>
            <p:cNvCxnSpPr>
              <a:cxnSpLocks/>
            </p:cNvCxnSpPr>
            <p:nvPr/>
          </p:nvCxnSpPr>
          <p:spPr>
            <a:xfrm>
              <a:off x="2135509" y="3447148"/>
              <a:ext cx="62992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698E9D5D-4442-4CFB-B30F-5F0DA25A0E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98902" y="1165903"/>
              <a:ext cx="1103135" cy="1470847"/>
            </a:xfrm>
            <a:prstGeom prst="rect">
              <a:avLst/>
            </a:prstGeom>
          </p:spPr>
        </p:pic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30596D5B-B1C6-4646-8A3D-877937568C18}"/>
              </a:ext>
            </a:extLst>
          </p:cNvPr>
          <p:cNvGrpSpPr/>
          <p:nvPr/>
        </p:nvGrpSpPr>
        <p:grpSpPr>
          <a:xfrm>
            <a:off x="9203032" y="1427133"/>
            <a:ext cx="1818709" cy="4281818"/>
            <a:chOff x="9203032" y="1048457"/>
            <a:chExt cx="1818709" cy="4281818"/>
          </a:xfrm>
        </p:grpSpPr>
        <p:sp>
          <p:nvSpPr>
            <p:cNvPr id="19" name="正方形/長方形 13">
              <a:extLst>
                <a:ext uri="{FF2B5EF4-FFF2-40B4-BE49-F238E27FC236}">
                  <a16:creationId xmlns:a16="http://schemas.microsoft.com/office/drawing/2014/main" id="{8CCAA07D-10C4-4F24-9544-0BE2DAA0E4FD}"/>
                </a:ext>
              </a:extLst>
            </p:cNvPr>
            <p:cNvSpPr/>
            <p:nvPr/>
          </p:nvSpPr>
          <p:spPr>
            <a:xfrm>
              <a:off x="9278988" y="1048457"/>
              <a:ext cx="1666796" cy="224002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0" name="テキスト ボックス 17">
              <a:extLst>
                <a:ext uri="{FF2B5EF4-FFF2-40B4-BE49-F238E27FC236}">
                  <a16:creationId xmlns:a16="http://schemas.microsoft.com/office/drawing/2014/main" id="{E97A44F9-947A-41FC-97EB-025AC9553877}"/>
                </a:ext>
              </a:extLst>
            </p:cNvPr>
            <p:cNvSpPr txBox="1"/>
            <p:nvPr/>
          </p:nvSpPr>
          <p:spPr>
            <a:xfrm>
              <a:off x="9281726" y="3691377"/>
              <a:ext cx="16613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+mn-ea"/>
                </a:rPr>
                <a:t>최현준</a:t>
              </a:r>
              <a:endParaRPr kumimoji="1" lang="ja-JP" altLang="en-US" dirty="0">
                <a:latin typeface="+mn-ea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47B12D6-2DF5-491A-9741-C56258A65EDB}"/>
                </a:ext>
              </a:extLst>
            </p:cNvPr>
            <p:cNvSpPr txBox="1"/>
            <p:nvPr/>
          </p:nvSpPr>
          <p:spPr>
            <a:xfrm>
              <a:off x="9203032" y="4160724"/>
              <a:ext cx="1818709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게시판</a:t>
              </a:r>
              <a:r>
                <a:rPr lang="en-US" altLang="ko-KR" sz="1400" dirty="0"/>
                <a:t>JSP</a:t>
              </a:r>
              <a:r>
                <a:rPr lang="ko-KR" altLang="en-US" sz="1400" dirty="0"/>
                <a:t>구현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수정</a:t>
              </a:r>
              <a:r>
                <a:rPr lang="en-US" altLang="ko-KR" sz="1400" dirty="0"/>
                <a:t>/</a:t>
              </a:r>
              <a:r>
                <a:rPr lang="ko-KR" altLang="en-US" sz="1400" dirty="0"/>
                <a:t>삭제 기능 구현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개발환경 구축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en-US" altLang="ko-KR" sz="1400" dirty="0"/>
                <a:t>PPT</a:t>
              </a:r>
              <a:r>
                <a:rPr lang="ko-KR" altLang="en-US" sz="1400" dirty="0"/>
                <a:t> 작성</a:t>
              </a:r>
            </a:p>
          </p:txBody>
        </p: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85F5BB37-5FC4-42CD-99CD-5822DEC1DE12}"/>
                </a:ext>
              </a:extLst>
            </p:cNvPr>
            <p:cNvCxnSpPr>
              <a:cxnSpLocks/>
            </p:cNvCxnSpPr>
            <p:nvPr/>
          </p:nvCxnSpPr>
          <p:spPr>
            <a:xfrm>
              <a:off x="9797426" y="3447148"/>
              <a:ext cx="62992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76BF0C79-955D-42CC-96CE-F159B9ABF2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44274" y="1165903"/>
              <a:ext cx="1136224" cy="1514966"/>
            </a:xfrm>
            <a:prstGeom prst="rect">
              <a:avLst/>
            </a:prstGeom>
          </p:spPr>
        </p:pic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DF29530A-A134-41FE-A2EE-95C2FD01CDCC}"/>
              </a:ext>
            </a:extLst>
          </p:cNvPr>
          <p:cNvGrpSpPr/>
          <p:nvPr/>
        </p:nvGrpSpPr>
        <p:grpSpPr>
          <a:xfrm>
            <a:off x="4095087" y="1427133"/>
            <a:ext cx="1818709" cy="4066374"/>
            <a:chOff x="4095087" y="1048457"/>
            <a:chExt cx="1818709" cy="4066374"/>
          </a:xfrm>
        </p:grpSpPr>
        <p:sp>
          <p:nvSpPr>
            <p:cNvPr id="32" name="正方形/長方形 13">
              <a:extLst>
                <a:ext uri="{FF2B5EF4-FFF2-40B4-BE49-F238E27FC236}">
                  <a16:creationId xmlns:a16="http://schemas.microsoft.com/office/drawing/2014/main" id="{4760F1F2-DEF7-44FB-A333-0CAEAB77D194}"/>
                </a:ext>
              </a:extLst>
            </p:cNvPr>
            <p:cNvSpPr/>
            <p:nvPr/>
          </p:nvSpPr>
          <p:spPr>
            <a:xfrm>
              <a:off x="4171043" y="1048457"/>
              <a:ext cx="1666796" cy="224002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テキスト ボックス 17">
              <a:extLst>
                <a:ext uri="{FF2B5EF4-FFF2-40B4-BE49-F238E27FC236}">
                  <a16:creationId xmlns:a16="http://schemas.microsoft.com/office/drawing/2014/main" id="{37C66F7D-A844-4450-A72D-CAEA11193DB1}"/>
                </a:ext>
              </a:extLst>
            </p:cNvPr>
            <p:cNvSpPr txBox="1"/>
            <p:nvPr/>
          </p:nvSpPr>
          <p:spPr>
            <a:xfrm>
              <a:off x="4173781" y="3691377"/>
              <a:ext cx="16613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err="1">
                  <a:latin typeface="+mn-ea"/>
                </a:rPr>
                <a:t>오세황</a:t>
              </a:r>
              <a:r>
                <a:rPr lang="en-US" altLang="ko-KR" dirty="0">
                  <a:latin typeface="+mn-ea"/>
                </a:rPr>
                <a:t>(</a:t>
              </a:r>
              <a:r>
                <a:rPr lang="ko-KR" altLang="en-US" dirty="0" err="1">
                  <a:latin typeface="+mn-ea"/>
                </a:rPr>
                <a:t>부팀장</a:t>
              </a:r>
              <a:r>
                <a:rPr lang="en-US" altLang="ko-KR" dirty="0">
                  <a:latin typeface="+mn-ea"/>
                </a:rPr>
                <a:t>)</a:t>
              </a:r>
              <a:endParaRPr kumimoji="1" lang="ja-JP" altLang="en-US" dirty="0">
                <a:latin typeface="+mn-ea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675B3FF-AD35-4AB6-A25A-630933B7FFF3}"/>
                </a:ext>
              </a:extLst>
            </p:cNvPr>
            <p:cNvSpPr txBox="1"/>
            <p:nvPr/>
          </p:nvSpPr>
          <p:spPr>
            <a:xfrm>
              <a:off x="4095087" y="4160724"/>
              <a:ext cx="1818709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개발 환경 구축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en-US" altLang="ko-KR" sz="1400" dirty="0"/>
                <a:t>DB </a:t>
              </a:r>
              <a:r>
                <a:rPr lang="ko-KR" altLang="en-US" sz="1400" dirty="0"/>
                <a:t>설계 및 구축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화면 </a:t>
              </a:r>
              <a:r>
                <a:rPr lang="en-US" altLang="ko-KR" sz="1400" dirty="0"/>
                <a:t>UI </a:t>
              </a:r>
              <a:r>
                <a:rPr lang="ko-KR" altLang="en-US" sz="1400" dirty="0"/>
                <a:t>설계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통합 기능 구현</a:t>
              </a:r>
              <a:endParaRPr lang="en-US" altLang="ko-KR" sz="1400" dirty="0"/>
            </a:p>
          </p:txBody>
        </p:sp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41E5681D-538C-4842-9F6E-AE58C7BE911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35131" y="1165903"/>
              <a:ext cx="1138621" cy="1499625"/>
            </a:xfrm>
            <a:prstGeom prst="rect">
              <a:avLst/>
            </a:prstGeom>
          </p:spPr>
        </p:pic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6FE144FF-3662-477E-A798-4ACA590070E5}"/>
                </a:ext>
              </a:extLst>
            </p:cNvPr>
            <p:cNvCxnSpPr>
              <a:cxnSpLocks/>
            </p:cNvCxnSpPr>
            <p:nvPr/>
          </p:nvCxnSpPr>
          <p:spPr>
            <a:xfrm>
              <a:off x="4689481" y="3447821"/>
              <a:ext cx="62992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81E0E5A7-EC3F-4228-BB98-82AEB62B03AB}"/>
              </a:ext>
            </a:extLst>
          </p:cNvPr>
          <p:cNvGrpSpPr/>
          <p:nvPr/>
        </p:nvGrpSpPr>
        <p:grpSpPr>
          <a:xfrm>
            <a:off x="6649059" y="1427133"/>
            <a:ext cx="1818709" cy="4066374"/>
            <a:chOff x="6649059" y="1048457"/>
            <a:chExt cx="1818709" cy="4066374"/>
          </a:xfrm>
        </p:grpSpPr>
        <p:sp>
          <p:nvSpPr>
            <p:cNvPr id="31" name="正方形/長方形 13">
              <a:extLst>
                <a:ext uri="{FF2B5EF4-FFF2-40B4-BE49-F238E27FC236}">
                  <a16:creationId xmlns:a16="http://schemas.microsoft.com/office/drawing/2014/main" id="{4770ECA0-E200-4F69-9623-1A8352E9E69D}"/>
                </a:ext>
              </a:extLst>
            </p:cNvPr>
            <p:cNvSpPr/>
            <p:nvPr/>
          </p:nvSpPr>
          <p:spPr>
            <a:xfrm>
              <a:off x="6725015" y="1048457"/>
              <a:ext cx="1666796" cy="224002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53BF8C8A-5425-4A44-B0A6-92BE15C0F716}"/>
                </a:ext>
              </a:extLst>
            </p:cNvPr>
            <p:cNvCxnSpPr>
              <a:cxnSpLocks/>
            </p:cNvCxnSpPr>
            <p:nvPr/>
          </p:nvCxnSpPr>
          <p:spPr>
            <a:xfrm>
              <a:off x="7243453" y="3447148"/>
              <a:ext cx="62992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ECB60B99-C0FA-4821-9A45-C81FC356F38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57388" y="1165903"/>
              <a:ext cx="1202050" cy="1502944"/>
            </a:xfrm>
            <a:prstGeom prst="rect">
              <a:avLst/>
            </a:prstGeom>
          </p:spPr>
        </p:pic>
        <p:sp>
          <p:nvSpPr>
            <p:cNvPr id="35" name="テキスト ボックス 17">
              <a:extLst>
                <a:ext uri="{FF2B5EF4-FFF2-40B4-BE49-F238E27FC236}">
                  <a16:creationId xmlns:a16="http://schemas.microsoft.com/office/drawing/2014/main" id="{1B89D8BC-513F-4256-8A7C-0E4F72B71D5D}"/>
                </a:ext>
              </a:extLst>
            </p:cNvPr>
            <p:cNvSpPr txBox="1"/>
            <p:nvPr/>
          </p:nvSpPr>
          <p:spPr>
            <a:xfrm>
              <a:off x="6727753" y="3691377"/>
              <a:ext cx="16613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err="1">
                  <a:latin typeface="+mn-ea"/>
                </a:rPr>
                <a:t>송효재</a:t>
              </a:r>
              <a:endParaRPr kumimoji="1" lang="ja-JP" altLang="en-US" dirty="0">
                <a:latin typeface="+mn-ea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BE2A258-4601-4F5F-93FF-434B1E9E27AC}"/>
                </a:ext>
              </a:extLst>
            </p:cNvPr>
            <p:cNvSpPr txBox="1"/>
            <p:nvPr/>
          </p:nvSpPr>
          <p:spPr>
            <a:xfrm>
              <a:off x="6649059" y="4160724"/>
              <a:ext cx="1818709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재고검색</a:t>
              </a:r>
              <a:r>
                <a:rPr lang="en-US" altLang="ko-KR" sz="1400" dirty="0"/>
                <a:t>JSP</a:t>
              </a:r>
              <a:r>
                <a:rPr lang="ko-KR" altLang="en-US" sz="1400" dirty="0"/>
                <a:t>구현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수정</a:t>
              </a:r>
              <a:r>
                <a:rPr lang="en-US" altLang="ko-KR" sz="1400" dirty="0"/>
                <a:t>/</a:t>
              </a:r>
              <a:r>
                <a:rPr lang="ko-KR" altLang="en-US" sz="1400" dirty="0"/>
                <a:t>삭제 기능 구현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개발 환경 구축</a:t>
              </a:r>
            </a:p>
          </p:txBody>
        </p:sp>
      </p:grp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4325BAD6-2802-409F-9D36-FDE0B5FE0D06}"/>
              </a:ext>
            </a:extLst>
          </p:cNvPr>
          <p:cNvSpPr/>
          <p:nvPr/>
        </p:nvSpPr>
        <p:spPr>
          <a:xfrm>
            <a:off x="9347200" y="6446982"/>
            <a:ext cx="2844800" cy="4110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456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>
            <a:extLst>
              <a:ext uri="{FF2B5EF4-FFF2-40B4-BE49-F238E27FC236}">
                <a16:creationId xmlns:a16="http://schemas.microsoft.com/office/drawing/2014/main" id="{03B51429-0117-4DE0-AD59-14D0FB85214E}"/>
              </a:ext>
            </a:extLst>
          </p:cNvPr>
          <p:cNvGrpSpPr/>
          <p:nvPr/>
        </p:nvGrpSpPr>
        <p:grpSpPr>
          <a:xfrm>
            <a:off x="162415" y="0"/>
            <a:ext cx="12029585" cy="826818"/>
            <a:chOff x="162415" y="0"/>
            <a:chExt cx="12029585" cy="826818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23A6D4DA-1A7A-4BF4-875D-2E1C30B0C731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A4B1902-F689-4E92-B8C9-6DEB05C009E7}"/>
                </a:ext>
              </a:extLst>
            </p:cNvPr>
            <p:cNvSpPr txBox="1"/>
            <p:nvPr/>
          </p:nvSpPr>
          <p:spPr>
            <a:xfrm>
              <a:off x="995462" y="118932"/>
              <a:ext cx="50882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팀원 및 역할 소개</a:t>
              </a:r>
            </a:p>
          </p:txBody>
        </p: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8DDA216C-6D02-45B2-B651-32ABC56EA99B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790895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B51B75D-1D8C-4CBE-82A3-9FD33A2F49A1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1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A49F1289-BEBE-44BC-8ED3-EC37FA5D2581}"/>
              </a:ext>
            </a:extLst>
          </p:cNvPr>
          <p:cNvGrpSpPr/>
          <p:nvPr/>
        </p:nvGrpSpPr>
        <p:grpSpPr>
          <a:xfrm>
            <a:off x="1541115" y="1427133"/>
            <a:ext cx="1818709" cy="3850931"/>
            <a:chOff x="1541115" y="1048457"/>
            <a:chExt cx="1818709" cy="3850931"/>
          </a:xfrm>
        </p:grpSpPr>
        <p:sp>
          <p:nvSpPr>
            <p:cNvPr id="66" name="正方形/長方形 13">
              <a:extLst>
                <a:ext uri="{FF2B5EF4-FFF2-40B4-BE49-F238E27FC236}">
                  <a16:creationId xmlns:a16="http://schemas.microsoft.com/office/drawing/2014/main" id="{6BA5B195-6B64-49FF-B229-07F4647C98ED}"/>
                </a:ext>
              </a:extLst>
            </p:cNvPr>
            <p:cNvSpPr/>
            <p:nvPr/>
          </p:nvSpPr>
          <p:spPr>
            <a:xfrm>
              <a:off x="1617071" y="1048457"/>
              <a:ext cx="1666796" cy="224002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67" name="テキスト ボックス 17">
              <a:extLst>
                <a:ext uri="{FF2B5EF4-FFF2-40B4-BE49-F238E27FC236}">
                  <a16:creationId xmlns:a16="http://schemas.microsoft.com/office/drawing/2014/main" id="{EF67F76F-30EF-473A-957C-F8E3142794CB}"/>
                </a:ext>
              </a:extLst>
            </p:cNvPr>
            <p:cNvSpPr txBox="1"/>
            <p:nvPr/>
          </p:nvSpPr>
          <p:spPr>
            <a:xfrm>
              <a:off x="1617071" y="3691377"/>
              <a:ext cx="16667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dirty="0">
                  <a:latin typeface="+mn-ea"/>
                </a:rPr>
                <a:t>주영일</a:t>
              </a:r>
              <a:endParaRPr kumimoji="1" lang="ja-JP" altLang="en-US" dirty="0">
                <a:latin typeface="+mn-ea"/>
              </a:endParaRP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0B59414F-F3C1-41CB-83A7-642322EB5B0A}"/>
                </a:ext>
              </a:extLst>
            </p:cNvPr>
            <p:cNvSpPr txBox="1"/>
            <p:nvPr/>
          </p:nvSpPr>
          <p:spPr>
            <a:xfrm>
              <a:off x="1541115" y="4160724"/>
              <a:ext cx="1818709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통합검색</a:t>
              </a:r>
              <a:r>
                <a:rPr lang="en-US" altLang="ko-KR" sz="1400" dirty="0"/>
                <a:t>JSP</a:t>
              </a:r>
              <a:r>
                <a:rPr lang="ko-KR" altLang="en-US" sz="1400" dirty="0"/>
                <a:t>구현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검색 기능 구현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개발 환경 구축</a:t>
              </a:r>
            </a:p>
          </p:txBody>
        </p:sp>
        <p:cxnSp>
          <p:nvCxnSpPr>
            <p:cNvPr id="69" name="직선 연결선 68">
              <a:extLst>
                <a:ext uri="{FF2B5EF4-FFF2-40B4-BE49-F238E27FC236}">
                  <a16:creationId xmlns:a16="http://schemas.microsoft.com/office/drawing/2014/main" id="{4F5BA9D7-CCC9-4400-A3CD-F212F7D5201F}"/>
                </a:ext>
              </a:extLst>
            </p:cNvPr>
            <p:cNvCxnSpPr>
              <a:cxnSpLocks/>
            </p:cNvCxnSpPr>
            <p:nvPr/>
          </p:nvCxnSpPr>
          <p:spPr>
            <a:xfrm>
              <a:off x="2135509" y="3447148"/>
              <a:ext cx="62992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0" name="그림 69">
              <a:extLst>
                <a:ext uri="{FF2B5EF4-FFF2-40B4-BE49-F238E27FC236}">
                  <a16:creationId xmlns:a16="http://schemas.microsoft.com/office/drawing/2014/main" id="{18679C19-3D8F-4D73-945F-F72749B4CE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98902" y="1165903"/>
              <a:ext cx="1103134" cy="1470846"/>
            </a:xfrm>
            <a:prstGeom prst="rect">
              <a:avLst/>
            </a:prstGeom>
          </p:spPr>
        </p:pic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4C7F63AA-AE6B-4A17-AB2D-BBD424BC9AE0}"/>
              </a:ext>
            </a:extLst>
          </p:cNvPr>
          <p:cNvGrpSpPr/>
          <p:nvPr/>
        </p:nvGrpSpPr>
        <p:grpSpPr>
          <a:xfrm>
            <a:off x="4095087" y="1427133"/>
            <a:ext cx="1818709" cy="4066374"/>
            <a:chOff x="4095087" y="1048457"/>
            <a:chExt cx="1818709" cy="4066374"/>
          </a:xfrm>
        </p:grpSpPr>
        <p:sp>
          <p:nvSpPr>
            <p:cNvPr id="72" name="正方形/長方形 13">
              <a:extLst>
                <a:ext uri="{FF2B5EF4-FFF2-40B4-BE49-F238E27FC236}">
                  <a16:creationId xmlns:a16="http://schemas.microsoft.com/office/drawing/2014/main" id="{C5A5C35C-190A-438C-BAFF-6D9776356BA5}"/>
                </a:ext>
              </a:extLst>
            </p:cNvPr>
            <p:cNvSpPr/>
            <p:nvPr/>
          </p:nvSpPr>
          <p:spPr>
            <a:xfrm>
              <a:off x="4171043" y="1048457"/>
              <a:ext cx="1666796" cy="224002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73" name="テキスト ボックス 17">
              <a:extLst>
                <a:ext uri="{FF2B5EF4-FFF2-40B4-BE49-F238E27FC236}">
                  <a16:creationId xmlns:a16="http://schemas.microsoft.com/office/drawing/2014/main" id="{E61F8EFB-0DFA-4FA0-AB82-9A0BBCDA5C07}"/>
                </a:ext>
              </a:extLst>
            </p:cNvPr>
            <p:cNvSpPr txBox="1"/>
            <p:nvPr/>
          </p:nvSpPr>
          <p:spPr>
            <a:xfrm>
              <a:off x="4173781" y="3691377"/>
              <a:ext cx="16613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+mn-ea"/>
                </a:rPr>
                <a:t>장영일</a:t>
              </a:r>
              <a:endParaRPr kumimoji="1" lang="ja-JP" altLang="en-US" dirty="0">
                <a:latin typeface="+mn-ea"/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99939A14-2A4A-4642-9C3D-E0217D54CD83}"/>
                </a:ext>
              </a:extLst>
            </p:cNvPr>
            <p:cNvSpPr txBox="1"/>
            <p:nvPr/>
          </p:nvSpPr>
          <p:spPr>
            <a:xfrm>
              <a:off x="4095087" y="4160724"/>
              <a:ext cx="1818709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재고 입출고 </a:t>
              </a:r>
              <a:r>
                <a:rPr lang="en-US" altLang="ko-KR" sz="1400" dirty="0"/>
                <a:t>JSP </a:t>
              </a:r>
              <a:r>
                <a:rPr lang="ko-KR" altLang="en-US" sz="1400" dirty="0"/>
                <a:t>구현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입력 기능 구현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샘플데이터 수집</a:t>
              </a:r>
              <a:endParaRPr lang="en-US" altLang="ko-KR" sz="1400" dirty="0"/>
            </a:p>
          </p:txBody>
        </p:sp>
        <p:cxnSp>
          <p:nvCxnSpPr>
            <p:cNvPr id="75" name="직선 연결선 74">
              <a:extLst>
                <a:ext uri="{FF2B5EF4-FFF2-40B4-BE49-F238E27FC236}">
                  <a16:creationId xmlns:a16="http://schemas.microsoft.com/office/drawing/2014/main" id="{8D1053ED-B674-4680-ACF9-259DD5FF0327}"/>
                </a:ext>
              </a:extLst>
            </p:cNvPr>
            <p:cNvCxnSpPr>
              <a:cxnSpLocks/>
            </p:cNvCxnSpPr>
            <p:nvPr/>
          </p:nvCxnSpPr>
          <p:spPr>
            <a:xfrm>
              <a:off x="4689481" y="3447821"/>
              <a:ext cx="62992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6" name="그림 75">
              <a:extLst>
                <a:ext uri="{FF2B5EF4-FFF2-40B4-BE49-F238E27FC236}">
                  <a16:creationId xmlns:a16="http://schemas.microsoft.com/office/drawing/2014/main" id="{A585DC48-262A-414A-9E6F-47A5E97211B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35131" y="1165903"/>
              <a:ext cx="1138621" cy="1507631"/>
            </a:xfrm>
            <a:prstGeom prst="rect">
              <a:avLst/>
            </a:prstGeom>
          </p:spPr>
        </p:pic>
      </p:grp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EF9E16E4-8936-4B59-A07B-85A69AC18CC5}"/>
              </a:ext>
            </a:extLst>
          </p:cNvPr>
          <p:cNvGrpSpPr/>
          <p:nvPr/>
        </p:nvGrpSpPr>
        <p:grpSpPr>
          <a:xfrm>
            <a:off x="6649059" y="1427133"/>
            <a:ext cx="1818709" cy="4066374"/>
            <a:chOff x="6649059" y="1048457"/>
            <a:chExt cx="1818709" cy="4066374"/>
          </a:xfrm>
        </p:grpSpPr>
        <p:sp>
          <p:nvSpPr>
            <p:cNvPr id="78" name="正方形/長方形 13">
              <a:extLst>
                <a:ext uri="{FF2B5EF4-FFF2-40B4-BE49-F238E27FC236}">
                  <a16:creationId xmlns:a16="http://schemas.microsoft.com/office/drawing/2014/main" id="{6049A49F-3290-4DA6-8AAF-752DE566AA21}"/>
                </a:ext>
              </a:extLst>
            </p:cNvPr>
            <p:cNvSpPr/>
            <p:nvPr/>
          </p:nvSpPr>
          <p:spPr>
            <a:xfrm>
              <a:off x="6725015" y="1048457"/>
              <a:ext cx="1666796" cy="224002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cxnSp>
          <p:nvCxnSpPr>
            <p:cNvPr id="79" name="직선 연결선 78">
              <a:extLst>
                <a:ext uri="{FF2B5EF4-FFF2-40B4-BE49-F238E27FC236}">
                  <a16:creationId xmlns:a16="http://schemas.microsoft.com/office/drawing/2014/main" id="{D22A7DFE-B71C-47F0-B166-509D11FEB31C}"/>
                </a:ext>
              </a:extLst>
            </p:cNvPr>
            <p:cNvCxnSpPr>
              <a:cxnSpLocks/>
            </p:cNvCxnSpPr>
            <p:nvPr/>
          </p:nvCxnSpPr>
          <p:spPr>
            <a:xfrm>
              <a:off x="7243453" y="3447148"/>
              <a:ext cx="62992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テキスト ボックス 17">
              <a:extLst>
                <a:ext uri="{FF2B5EF4-FFF2-40B4-BE49-F238E27FC236}">
                  <a16:creationId xmlns:a16="http://schemas.microsoft.com/office/drawing/2014/main" id="{FCF06871-0DA8-4740-AC5C-EEC894254831}"/>
                </a:ext>
              </a:extLst>
            </p:cNvPr>
            <p:cNvSpPr txBox="1"/>
            <p:nvPr/>
          </p:nvSpPr>
          <p:spPr>
            <a:xfrm>
              <a:off x="6727753" y="3691377"/>
              <a:ext cx="16613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+mn-ea"/>
                </a:rPr>
                <a:t>황성준</a:t>
              </a:r>
              <a:endParaRPr kumimoji="1" lang="ja-JP" altLang="en-US" dirty="0">
                <a:latin typeface="+mn-ea"/>
              </a:endParaRP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BF3D37B5-AE2C-460F-91B6-B6192648008B}"/>
                </a:ext>
              </a:extLst>
            </p:cNvPr>
            <p:cNvSpPr txBox="1"/>
            <p:nvPr/>
          </p:nvSpPr>
          <p:spPr>
            <a:xfrm>
              <a:off x="6649059" y="4160724"/>
              <a:ext cx="1818709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메인 페이지 </a:t>
              </a:r>
              <a:r>
                <a:rPr lang="en-US" altLang="ko-KR" sz="1400" dirty="0"/>
                <a:t>JSP</a:t>
              </a:r>
              <a:r>
                <a:rPr lang="ko-KR" altLang="en-US" sz="1400" dirty="0"/>
                <a:t>구현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입력 기능 구현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개발 환경 구축</a:t>
              </a:r>
            </a:p>
          </p:txBody>
        </p:sp>
        <p:pic>
          <p:nvPicPr>
            <p:cNvPr id="82" name="Picture 2">
              <a:extLst>
                <a:ext uri="{FF2B5EF4-FFF2-40B4-BE49-F238E27FC236}">
                  <a16:creationId xmlns:a16="http://schemas.microsoft.com/office/drawing/2014/main" id="{0230C54A-2D59-4138-B653-754DC6AD79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57387" y="1165903"/>
              <a:ext cx="1202049" cy="15930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85BFBF11-92BA-4587-9CC0-DA119ADBF686}"/>
              </a:ext>
            </a:extLst>
          </p:cNvPr>
          <p:cNvGrpSpPr/>
          <p:nvPr/>
        </p:nvGrpSpPr>
        <p:grpSpPr>
          <a:xfrm>
            <a:off x="9203032" y="1427133"/>
            <a:ext cx="1818709" cy="3850931"/>
            <a:chOff x="9203032" y="1048457"/>
            <a:chExt cx="1818709" cy="3850931"/>
          </a:xfrm>
        </p:grpSpPr>
        <p:sp>
          <p:nvSpPr>
            <p:cNvPr id="84" name="正方形/長方形 13">
              <a:extLst>
                <a:ext uri="{FF2B5EF4-FFF2-40B4-BE49-F238E27FC236}">
                  <a16:creationId xmlns:a16="http://schemas.microsoft.com/office/drawing/2014/main" id="{CEB0C0BD-9395-4125-AD4D-16E642288063}"/>
                </a:ext>
              </a:extLst>
            </p:cNvPr>
            <p:cNvSpPr/>
            <p:nvPr/>
          </p:nvSpPr>
          <p:spPr>
            <a:xfrm>
              <a:off x="9278988" y="1048457"/>
              <a:ext cx="1666796" cy="224002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85" name="テキスト ボックス 17">
              <a:extLst>
                <a:ext uri="{FF2B5EF4-FFF2-40B4-BE49-F238E27FC236}">
                  <a16:creationId xmlns:a16="http://schemas.microsoft.com/office/drawing/2014/main" id="{66DD67A0-C43B-48C0-975A-81CE755C3745}"/>
                </a:ext>
              </a:extLst>
            </p:cNvPr>
            <p:cNvSpPr txBox="1"/>
            <p:nvPr/>
          </p:nvSpPr>
          <p:spPr>
            <a:xfrm>
              <a:off x="9281726" y="3691377"/>
              <a:ext cx="16613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+mn-ea"/>
                </a:rPr>
                <a:t>심영섭</a:t>
              </a:r>
              <a:endParaRPr kumimoji="1" lang="ja-JP" altLang="en-US" dirty="0">
                <a:latin typeface="+mn-ea"/>
              </a:endParaRP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C7805528-3FA1-4DDF-A10F-79BED9E7851A}"/>
                </a:ext>
              </a:extLst>
            </p:cNvPr>
            <p:cNvSpPr txBox="1"/>
            <p:nvPr/>
          </p:nvSpPr>
          <p:spPr>
            <a:xfrm>
              <a:off x="9203032" y="4160724"/>
              <a:ext cx="1818709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샘플데이터 총괄검색기능구현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샘플데이터 수집</a:t>
              </a:r>
              <a:endParaRPr lang="en-US" altLang="ko-KR" sz="1400" dirty="0"/>
            </a:p>
          </p:txBody>
        </p:sp>
        <p:cxnSp>
          <p:nvCxnSpPr>
            <p:cNvPr id="87" name="직선 연결선 86">
              <a:extLst>
                <a:ext uri="{FF2B5EF4-FFF2-40B4-BE49-F238E27FC236}">
                  <a16:creationId xmlns:a16="http://schemas.microsoft.com/office/drawing/2014/main" id="{BFC74F6A-7A55-4D76-AE71-77DCB19C0452}"/>
                </a:ext>
              </a:extLst>
            </p:cNvPr>
            <p:cNvCxnSpPr>
              <a:cxnSpLocks/>
            </p:cNvCxnSpPr>
            <p:nvPr/>
          </p:nvCxnSpPr>
          <p:spPr>
            <a:xfrm>
              <a:off x="9797426" y="3447148"/>
              <a:ext cx="62992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8" name="그림 87">
              <a:extLst>
                <a:ext uri="{FF2B5EF4-FFF2-40B4-BE49-F238E27FC236}">
                  <a16:creationId xmlns:a16="http://schemas.microsoft.com/office/drawing/2014/main" id="{349A5D88-69A8-4E27-B27B-D5B1B76CE06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44274" y="1165903"/>
              <a:ext cx="1130722" cy="150624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66484169-F703-4431-94C4-C6DFF75D724B}"/>
              </a:ext>
            </a:extLst>
          </p:cNvPr>
          <p:cNvSpPr/>
          <p:nvPr/>
        </p:nvSpPr>
        <p:spPr>
          <a:xfrm>
            <a:off x="9347200" y="6446982"/>
            <a:ext cx="2844800" cy="4110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53021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7FB853A-52D3-4BC3-AF70-3AB28133985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1714500"/>
            <a:ext cx="6096000" cy="3429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48FA1D5-E9A0-408A-BBDD-7061ADA2F1DF}"/>
              </a:ext>
            </a:extLst>
          </p:cNvPr>
          <p:cNvSpPr txBox="1"/>
          <p:nvPr/>
        </p:nvSpPr>
        <p:spPr>
          <a:xfrm>
            <a:off x="325120" y="2598003"/>
            <a:ext cx="248984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spc="600" dirty="0"/>
              <a:t>Part 2.</a:t>
            </a:r>
            <a:endParaRPr lang="ko-KR" altLang="en-US" sz="4400" b="1" spc="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ED0898-E03E-4C39-BF57-E01EDB22D780}"/>
              </a:ext>
            </a:extLst>
          </p:cNvPr>
          <p:cNvSpPr txBox="1"/>
          <p:nvPr/>
        </p:nvSpPr>
        <p:spPr>
          <a:xfrm>
            <a:off x="325120" y="3490557"/>
            <a:ext cx="27077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300" dirty="0"/>
              <a:t>프로젝트 개요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C4BB674-52A6-4F80-A165-86F510F925B7}"/>
              </a:ext>
            </a:extLst>
          </p:cNvPr>
          <p:cNvSpPr/>
          <p:nvPr/>
        </p:nvSpPr>
        <p:spPr>
          <a:xfrm>
            <a:off x="9347200" y="6446982"/>
            <a:ext cx="2844800" cy="4110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09847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5357DD9-F7DA-4A76-A169-E8055CE2402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E842161A-2401-4498-AC33-1B87B7AE1ABF}"/>
              </a:ext>
            </a:extLst>
          </p:cNvPr>
          <p:cNvSpPr/>
          <p:nvPr/>
        </p:nvSpPr>
        <p:spPr>
          <a:xfrm>
            <a:off x="467360" y="2550170"/>
            <a:ext cx="4037528" cy="3316439"/>
          </a:xfrm>
          <a:prstGeom prst="rect">
            <a:avLst/>
          </a:prstGeom>
          <a:solidFill>
            <a:srgbClr val="AA8FD3">
              <a:alpha val="4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65FD69B-A7CD-4B2E-BE87-4F45A3AB56C0}"/>
              </a:ext>
            </a:extLst>
          </p:cNvPr>
          <p:cNvSpPr/>
          <p:nvPr/>
        </p:nvSpPr>
        <p:spPr>
          <a:xfrm>
            <a:off x="7687112" y="2550170"/>
            <a:ext cx="4037528" cy="3316439"/>
          </a:xfrm>
          <a:prstGeom prst="rect">
            <a:avLst/>
          </a:prstGeom>
          <a:solidFill>
            <a:srgbClr val="CD9FD2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30F70548-41F5-41E1-8EB4-C05921379C2A}"/>
              </a:ext>
            </a:extLst>
          </p:cNvPr>
          <p:cNvGrpSpPr/>
          <p:nvPr/>
        </p:nvGrpSpPr>
        <p:grpSpPr>
          <a:xfrm>
            <a:off x="162415" y="0"/>
            <a:ext cx="12029585" cy="826818"/>
            <a:chOff x="162415" y="0"/>
            <a:chExt cx="12029585" cy="826818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A0EC78C4-AFF2-429E-AF79-58D860C6F26F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27B8A67-50CF-42F6-A54D-7ABD31225117}"/>
                </a:ext>
              </a:extLst>
            </p:cNvPr>
            <p:cNvSpPr txBox="1"/>
            <p:nvPr/>
          </p:nvSpPr>
          <p:spPr>
            <a:xfrm>
              <a:off x="995462" y="118932"/>
              <a:ext cx="398218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프로젝트 개요</a:t>
              </a:r>
            </a:p>
          </p:txBody>
        </p: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F7E9B577-BB44-410F-A860-2CFABFE5F783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790895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8ED4C8D-19C2-40E7-A49B-A54DBED94F35}"/>
                </a:ext>
              </a:extLst>
            </p:cNvPr>
            <p:cNvSpPr txBox="1"/>
            <p:nvPr/>
          </p:nvSpPr>
          <p:spPr>
            <a:xfrm>
              <a:off x="162415" y="362188"/>
              <a:ext cx="724878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2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72F034AD-5556-428D-8537-02962AE60590}"/>
              </a:ext>
            </a:extLst>
          </p:cNvPr>
          <p:cNvSpPr txBox="1"/>
          <p:nvPr/>
        </p:nvSpPr>
        <p:spPr>
          <a:xfrm>
            <a:off x="467360" y="2550170"/>
            <a:ext cx="3982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프로젝트 선택 동기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66F4949-AB8C-4E43-804A-D57C7AB92187}"/>
              </a:ext>
            </a:extLst>
          </p:cNvPr>
          <p:cNvSpPr txBox="1"/>
          <p:nvPr/>
        </p:nvSpPr>
        <p:spPr>
          <a:xfrm>
            <a:off x="7687112" y="2550170"/>
            <a:ext cx="3982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프로젝트 진행 목표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F5862C4-C86F-4549-937C-9FCDB0E3C819}"/>
              </a:ext>
            </a:extLst>
          </p:cNvPr>
          <p:cNvSpPr txBox="1"/>
          <p:nvPr/>
        </p:nvSpPr>
        <p:spPr>
          <a:xfrm>
            <a:off x="467360" y="3143190"/>
            <a:ext cx="3982180" cy="1341842"/>
          </a:xfrm>
          <a:prstGeom prst="rect">
            <a:avLst/>
          </a:prstGeom>
          <a:blipFill dpi="0" rotWithShape="1">
            <a:blip r:embed="rId3">
              <a:alphaModFix amt="0"/>
            </a:blip>
            <a:srcRect/>
            <a:stretch>
              <a:fillRect/>
            </a:stretch>
          </a:blip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latin typeface="굴림" panose="020B0600000101010101" pitchFamily="50" charset="-127"/>
              </a:rPr>
              <a:t>기존의 재고관리 </a:t>
            </a:r>
            <a:r>
              <a:rPr lang="en-US" altLang="ko-KR" sz="1400" dirty="0">
                <a:latin typeface="굴림" panose="020B0600000101010101" pitchFamily="50" charset="-127"/>
              </a:rPr>
              <a:t>ERP </a:t>
            </a:r>
            <a:r>
              <a:rPr lang="ko-KR" altLang="en-US" sz="1400" dirty="0">
                <a:latin typeface="굴림" panose="020B0600000101010101" pitchFamily="50" charset="-127"/>
              </a:rPr>
              <a:t>시스템과는 차별화된 </a:t>
            </a:r>
            <a:r>
              <a:rPr lang="en-US" altLang="ko-KR" sz="1400" dirty="0">
                <a:latin typeface="굴림" panose="020B0600000101010101" pitchFamily="50" charset="-127"/>
              </a:rPr>
              <a:t>ERP</a:t>
            </a:r>
            <a:r>
              <a:rPr lang="ko-KR" altLang="en-US" sz="1400" dirty="0">
                <a:latin typeface="굴림" panose="020B0600000101010101" pitchFamily="50" charset="-127"/>
              </a:rPr>
              <a:t>를 구축하고자 다양한 통계자료와 차트를 활용하여 직관적인 </a:t>
            </a:r>
            <a:r>
              <a:rPr lang="en-US" altLang="ko-KR" sz="1400" dirty="0">
                <a:latin typeface="굴림" panose="020B0600000101010101" pitchFamily="50" charset="-127"/>
              </a:rPr>
              <a:t>ERP </a:t>
            </a:r>
            <a:r>
              <a:rPr lang="ko-KR" altLang="en-US" sz="1400" dirty="0">
                <a:latin typeface="굴림" panose="020B0600000101010101" pitchFamily="50" charset="-127"/>
              </a:rPr>
              <a:t>시스템을 만들어보고자 본 프로젝트를 선택하게 되었음</a:t>
            </a:r>
            <a:r>
              <a:rPr lang="en-US" altLang="ko-KR" sz="1400" dirty="0">
                <a:latin typeface="굴림" panose="020B0600000101010101" pitchFamily="50" charset="-127"/>
              </a:rPr>
              <a:t>.</a:t>
            </a:r>
            <a:endParaRPr lang="ko-KR" altLang="en-US" sz="1400" dirty="0">
              <a:latin typeface="굴림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CE5DEEE-5827-4994-9DC1-E9C54E3A0AD9}"/>
              </a:ext>
            </a:extLst>
          </p:cNvPr>
          <p:cNvSpPr txBox="1"/>
          <p:nvPr/>
        </p:nvSpPr>
        <p:spPr>
          <a:xfrm>
            <a:off x="7694836" y="3143190"/>
            <a:ext cx="3982180" cy="2636043"/>
          </a:xfrm>
          <a:prstGeom prst="rect">
            <a:avLst/>
          </a:prstGeom>
          <a:blipFill dpi="0" rotWithShape="1">
            <a:blip r:embed="rId3">
              <a:alphaModFix amt="0"/>
            </a:blip>
            <a:srcRect/>
            <a:stretch>
              <a:fillRect/>
            </a:stretch>
          </a:blip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Tx/>
              <a:buChar char="-"/>
            </a:pPr>
            <a:r>
              <a:rPr lang="ko-KR" altLang="en-US" sz="1400" dirty="0"/>
              <a:t>다양하고 세분화된 통합검색기능을 통해 사용자에게 편의성을 제공할 수 있는 재고관리 시스템 제공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  <a:buFontTx/>
              <a:buChar char="-"/>
            </a:pPr>
            <a:r>
              <a:rPr lang="ko-KR" altLang="en-US" sz="1400" dirty="0"/>
              <a:t>게시판 기능 통해 사용자들 간의 원활한 의사소통 및 의사소통 형성과 연계된 재고관리 시스템 제공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  <a:buFontTx/>
              <a:buChar char="-"/>
            </a:pPr>
            <a:r>
              <a:rPr lang="ko-KR" altLang="en-US" sz="1400" dirty="0"/>
              <a:t>사용자에게 개별 및 종합 통계 시스템들을 통한 직관적</a:t>
            </a:r>
            <a:r>
              <a:rPr lang="en-US" altLang="ko-KR" sz="1400" dirty="0"/>
              <a:t>, </a:t>
            </a:r>
            <a:r>
              <a:rPr lang="ko-KR" altLang="en-US" sz="1400" dirty="0"/>
              <a:t>시각적 자료 제공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3245006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7FB853A-52D3-4BC3-AF70-3AB28133985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1714500"/>
            <a:ext cx="6096000" cy="3429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48FA1D5-E9A0-408A-BBDD-7061ADA2F1DF}"/>
              </a:ext>
            </a:extLst>
          </p:cNvPr>
          <p:cNvSpPr txBox="1"/>
          <p:nvPr/>
        </p:nvSpPr>
        <p:spPr>
          <a:xfrm>
            <a:off x="325120" y="2598003"/>
            <a:ext cx="248984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spc="600" dirty="0"/>
              <a:t>Part 3.</a:t>
            </a:r>
            <a:endParaRPr lang="ko-KR" altLang="en-US" sz="4400" b="1" spc="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ED0898-E03E-4C39-BF57-E01EDB22D780}"/>
              </a:ext>
            </a:extLst>
          </p:cNvPr>
          <p:cNvSpPr txBox="1"/>
          <p:nvPr/>
        </p:nvSpPr>
        <p:spPr>
          <a:xfrm>
            <a:off x="325120" y="3490557"/>
            <a:ext cx="40927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300" dirty="0"/>
              <a:t>적용기술 및 개발환경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C4BB674-52A6-4F80-A165-86F510F925B7}"/>
              </a:ext>
            </a:extLst>
          </p:cNvPr>
          <p:cNvSpPr/>
          <p:nvPr/>
        </p:nvSpPr>
        <p:spPr>
          <a:xfrm>
            <a:off x="9347200" y="6446982"/>
            <a:ext cx="2844800" cy="4110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45004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자유형: 도형 5">
            <a:extLst>
              <a:ext uri="{FF2B5EF4-FFF2-40B4-BE49-F238E27FC236}">
                <a16:creationId xmlns:a16="http://schemas.microsoft.com/office/drawing/2014/main" id="{B076DC13-5B79-4F31-BB24-72CB9E36DB07}"/>
              </a:ext>
            </a:extLst>
          </p:cNvPr>
          <p:cNvSpPr/>
          <p:nvPr/>
        </p:nvSpPr>
        <p:spPr>
          <a:xfrm>
            <a:off x="4404285" y="2346937"/>
            <a:ext cx="1365395" cy="734083"/>
          </a:xfrm>
          <a:custGeom>
            <a:avLst/>
            <a:gdLst>
              <a:gd name="connsiteX0" fmla="*/ 0 w 2241629"/>
              <a:gd name="connsiteY0" fmla="*/ 0 h 1205177"/>
              <a:gd name="connsiteX1" fmla="*/ 2241629 w 2241629"/>
              <a:gd name="connsiteY1" fmla="*/ 0 h 1205177"/>
              <a:gd name="connsiteX2" fmla="*/ 2241629 w 2241629"/>
              <a:gd name="connsiteY2" fmla="*/ 1205177 h 1205177"/>
              <a:gd name="connsiteX3" fmla="*/ 0 w 2241629"/>
              <a:gd name="connsiteY3" fmla="*/ 1205177 h 1205177"/>
              <a:gd name="connsiteX4" fmla="*/ 0 w 2241629"/>
              <a:gd name="connsiteY4" fmla="*/ 0 h 1205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1629" h="1205177">
                <a:moveTo>
                  <a:pt x="0" y="0"/>
                </a:moveTo>
                <a:lnTo>
                  <a:pt x="2241629" y="0"/>
                </a:lnTo>
                <a:lnTo>
                  <a:pt x="2241629" y="1205177"/>
                </a:lnTo>
                <a:lnTo>
                  <a:pt x="0" y="120517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37160" tIns="137160" rIns="137160" bIns="137160" numCol="1" spcCol="1270" anchor="ctr" anchorCtr="0">
            <a:noAutofit/>
          </a:bodyPr>
          <a:lstStyle/>
          <a:p>
            <a:pPr marL="0" lvl="0" indent="0" algn="l" defTabSz="1600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3600" kern="1200"/>
          </a:p>
        </p:txBody>
      </p:sp>
      <p:sp>
        <p:nvSpPr>
          <p:cNvPr id="17" name="자유형: 도형 16">
            <a:extLst>
              <a:ext uri="{FF2B5EF4-FFF2-40B4-BE49-F238E27FC236}">
                <a16:creationId xmlns:a16="http://schemas.microsoft.com/office/drawing/2014/main" id="{D30C01F1-C7F0-47E8-9D0A-871BF53BFCEE}"/>
              </a:ext>
            </a:extLst>
          </p:cNvPr>
          <p:cNvSpPr/>
          <p:nvPr/>
        </p:nvSpPr>
        <p:spPr>
          <a:xfrm>
            <a:off x="4404285" y="4598034"/>
            <a:ext cx="1365395" cy="734083"/>
          </a:xfrm>
          <a:custGeom>
            <a:avLst/>
            <a:gdLst>
              <a:gd name="connsiteX0" fmla="*/ 0 w 2241629"/>
              <a:gd name="connsiteY0" fmla="*/ 0 h 1205177"/>
              <a:gd name="connsiteX1" fmla="*/ 2241629 w 2241629"/>
              <a:gd name="connsiteY1" fmla="*/ 0 h 1205177"/>
              <a:gd name="connsiteX2" fmla="*/ 2241629 w 2241629"/>
              <a:gd name="connsiteY2" fmla="*/ 1205177 h 1205177"/>
              <a:gd name="connsiteX3" fmla="*/ 0 w 2241629"/>
              <a:gd name="connsiteY3" fmla="*/ 1205177 h 1205177"/>
              <a:gd name="connsiteX4" fmla="*/ 0 w 2241629"/>
              <a:gd name="connsiteY4" fmla="*/ 0 h 1205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1629" h="1205177">
                <a:moveTo>
                  <a:pt x="0" y="0"/>
                </a:moveTo>
                <a:lnTo>
                  <a:pt x="2241629" y="0"/>
                </a:lnTo>
                <a:lnTo>
                  <a:pt x="2241629" y="1205177"/>
                </a:lnTo>
                <a:lnTo>
                  <a:pt x="0" y="120517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37160" tIns="137160" rIns="137160" bIns="137160" numCol="1" spcCol="1270" anchor="ctr" anchorCtr="0">
            <a:noAutofit/>
          </a:bodyPr>
          <a:lstStyle/>
          <a:p>
            <a:pPr marL="0" lvl="0" indent="0" algn="l" defTabSz="1600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3600" kern="1200"/>
          </a:p>
        </p:txBody>
      </p:sp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A5381462-FDC5-4799-8EF7-C748ECB6497B}"/>
              </a:ext>
            </a:extLst>
          </p:cNvPr>
          <p:cNvSpPr/>
          <p:nvPr/>
        </p:nvSpPr>
        <p:spPr>
          <a:xfrm>
            <a:off x="1653047" y="3848316"/>
            <a:ext cx="1699590" cy="944216"/>
          </a:xfrm>
          <a:custGeom>
            <a:avLst/>
            <a:gdLst>
              <a:gd name="connsiteX0" fmla="*/ 0 w 2169318"/>
              <a:gd name="connsiteY0" fmla="*/ 0 h 1205177"/>
              <a:gd name="connsiteX1" fmla="*/ 2169318 w 2169318"/>
              <a:gd name="connsiteY1" fmla="*/ 0 h 1205177"/>
              <a:gd name="connsiteX2" fmla="*/ 2169318 w 2169318"/>
              <a:gd name="connsiteY2" fmla="*/ 1205177 h 1205177"/>
              <a:gd name="connsiteX3" fmla="*/ 0 w 2169318"/>
              <a:gd name="connsiteY3" fmla="*/ 1205177 h 1205177"/>
              <a:gd name="connsiteX4" fmla="*/ 0 w 2169318"/>
              <a:gd name="connsiteY4" fmla="*/ 0 h 1205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9318" h="1205177">
                <a:moveTo>
                  <a:pt x="0" y="0"/>
                </a:moveTo>
                <a:lnTo>
                  <a:pt x="2169318" y="0"/>
                </a:lnTo>
                <a:lnTo>
                  <a:pt x="2169318" y="1205177"/>
                </a:lnTo>
                <a:lnTo>
                  <a:pt x="0" y="120517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37160" tIns="137160" rIns="137160" bIns="137160" numCol="1" spcCol="1270" anchor="ctr" anchorCtr="0">
            <a:noAutofit/>
          </a:bodyPr>
          <a:lstStyle/>
          <a:p>
            <a:pPr marL="0" lvl="0" indent="0" algn="r" defTabSz="1600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3600" kern="1200"/>
          </a:p>
        </p:txBody>
      </p:sp>
      <p:sp>
        <p:nvSpPr>
          <p:cNvPr id="5" name="자유형: 도형 4">
            <a:extLst>
              <a:ext uri="{FF2B5EF4-FFF2-40B4-BE49-F238E27FC236}">
                <a16:creationId xmlns:a16="http://schemas.microsoft.com/office/drawing/2014/main" id="{A3FA2C42-D941-4B1C-AE3D-E0B54D21F515}"/>
              </a:ext>
            </a:extLst>
          </p:cNvPr>
          <p:cNvSpPr/>
          <p:nvPr/>
        </p:nvSpPr>
        <p:spPr>
          <a:xfrm>
            <a:off x="3516768" y="3156342"/>
            <a:ext cx="1052014" cy="1209211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rgbClr val="A5CBEF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1380" tIns="412071" rIns="371380" bIns="412071" numCol="1" spcCol="1270" anchor="ctr" anchorCtr="0">
            <a:noAutofit/>
          </a:bodyPr>
          <a:lstStyle/>
          <a:p>
            <a:pPr marL="0" lvl="0" indent="0" algn="ctr" defTabSz="1155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2600" kern="1200"/>
          </a:p>
        </p:txBody>
      </p:sp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E39BD6B0-AD2E-423A-9312-25DD78770EF0}"/>
              </a:ext>
            </a:extLst>
          </p:cNvPr>
          <p:cNvSpPr/>
          <p:nvPr/>
        </p:nvSpPr>
        <p:spPr>
          <a:xfrm>
            <a:off x="2464755" y="3157332"/>
            <a:ext cx="1052014" cy="1209211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rgbClr val="FADBEE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72320" tIns="313011" rIns="272320" bIns="313011" numCol="1" spcCol="1270" anchor="ctr" anchorCtr="0">
            <a:noAutofit/>
          </a:bodyPr>
          <a:lstStyle/>
          <a:p>
            <a:pPr marL="0" lvl="0" indent="0" algn="ctr" defTabSz="1600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3600" kern="1200"/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844EAAFA-755C-4483-98A8-46B0897B7B4F}"/>
              </a:ext>
            </a:extLst>
          </p:cNvPr>
          <p:cNvSpPr/>
          <p:nvPr/>
        </p:nvSpPr>
        <p:spPr>
          <a:xfrm>
            <a:off x="2986015" y="4094312"/>
            <a:ext cx="1052014" cy="1209211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1380" tIns="412071" rIns="371380" bIns="412071" numCol="1" spcCol="1270" anchor="ctr" anchorCtr="0">
            <a:noAutofit/>
          </a:bodyPr>
          <a:lstStyle/>
          <a:p>
            <a:pPr marL="0" lvl="0" indent="0" algn="ctr" defTabSz="1155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2600" kern="1200"/>
          </a:p>
        </p:txBody>
      </p:sp>
      <p:sp>
        <p:nvSpPr>
          <p:cNvPr id="15" name="자유형: 도형 14">
            <a:extLst>
              <a:ext uri="{FF2B5EF4-FFF2-40B4-BE49-F238E27FC236}">
                <a16:creationId xmlns:a16="http://schemas.microsoft.com/office/drawing/2014/main" id="{D71F3A87-F801-4FAD-AA55-05EE54E556E2}"/>
              </a:ext>
            </a:extLst>
          </p:cNvPr>
          <p:cNvSpPr/>
          <p:nvPr/>
        </p:nvSpPr>
        <p:spPr>
          <a:xfrm>
            <a:off x="4028608" y="4095716"/>
            <a:ext cx="1052014" cy="1209211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72320" tIns="313011" rIns="272320" bIns="313011" numCol="1" spcCol="1270" anchor="ctr" anchorCtr="0">
            <a:noAutofit/>
          </a:bodyPr>
          <a:lstStyle/>
          <a:p>
            <a:pPr marL="0" lvl="0" indent="0" algn="ctr" defTabSz="1600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3600" kern="1200"/>
          </a:p>
        </p:txBody>
      </p:sp>
      <p:sp>
        <p:nvSpPr>
          <p:cNvPr id="16" name="자유형: 도형 15">
            <a:extLst>
              <a:ext uri="{FF2B5EF4-FFF2-40B4-BE49-F238E27FC236}">
                <a16:creationId xmlns:a16="http://schemas.microsoft.com/office/drawing/2014/main" id="{0CF310BE-9491-453B-A684-C307CC9D5B08}"/>
              </a:ext>
            </a:extLst>
          </p:cNvPr>
          <p:cNvSpPr/>
          <p:nvPr/>
        </p:nvSpPr>
        <p:spPr>
          <a:xfrm>
            <a:off x="3490517" y="5023255"/>
            <a:ext cx="1052014" cy="1209211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rgbClr val="DBE0FB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1380" tIns="412071" rIns="371380" bIns="412071" numCol="1" spcCol="1270" anchor="ctr" anchorCtr="0">
            <a:noAutofit/>
          </a:bodyPr>
          <a:lstStyle/>
          <a:p>
            <a:pPr marL="0" lvl="0" indent="0" algn="ctr" defTabSz="1155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2600" kern="1200"/>
          </a:p>
        </p:txBody>
      </p:sp>
      <p:sp>
        <p:nvSpPr>
          <p:cNvPr id="23" name="자유형: 도형 22">
            <a:extLst>
              <a:ext uri="{FF2B5EF4-FFF2-40B4-BE49-F238E27FC236}">
                <a16:creationId xmlns:a16="http://schemas.microsoft.com/office/drawing/2014/main" id="{870D4199-8494-42E6-894B-70843546A4E3}"/>
              </a:ext>
            </a:extLst>
          </p:cNvPr>
          <p:cNvSpPr/>
          <p:nvPr/>
        </p:nvSpPr>
        <p:spPr>
          <a:xfrm>
            <a:off x="2449523" y="5035957"/>
            <a:ext cx="1052014" cy="1209211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72320" tIns="313011" rIns="272320" bIns="313011" numCol="1" spcCol="1270" anchor="ctr" anchorCtr="0">
            <a:noAutofit/>
          </a:bodyPr>
          <a:lstStyle/>
          <a:p>
            <a:pPr marL="0" lvl="0" indent="0" algn="ctr" defTabSz="1600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3600" kern="1200"/>
          </a:p>
        </p:txBody>
      </p:sp>
      <p:sp>
        <p:nvSpPr>
          <p:cNvPr id="24" name="자유형: 도형 23">
            <a:extLst>
              <a:ext uri="{FF2B5EF4-FFF2-40B4-BE49-F238E27FC236}">
                <a16:creationId xmlns:a16="http://schemas.microsoft.com/office/drawing/2014/main" id="{D81A9A0F-31C2-4B34-B1C0-4D009C7A24D6}"/>
              </a:ext>
            </a:extLst>
          </p:cNvPr>
          <p:cNvSpPr/>
          <p:nvPr/>
        </p:nvSpPr>
        <p:spPr>
          <a:xfrm>
            <a:off x="1936654" y="4086025"/>
            <a:ext cx="1052014" cy="1209211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1380" tIns="412071" rIns="371380" bIns="412071" numCol="1" spcCol="1270" anchor="ctr" anchorCtr="0">
            <a:noAutofit/>
          </a:bodyPr>
          <a:lstStyle/>
          <a:p>
            <a:pPr marL="0" lvl="0" indent="0" algn="ctr" defTabSz="1155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2600" kern="1200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15C359FD-05B6-4CD4-9437-574F1DA3ADD9}"/>
              </a:ext>
            </a:extLst>
          </p:cNvPr>
          <p:cNvGrpSpPr/>
          <p:nvPr/>
        </p:nvGrpSpPr>
        <p:grpSpPr>
          <a:xfrm>
            <a:off x="6447796" y="1620561"/>
            <a:ext cx="4922901" cy="977853"/>
            <a:chOff x="7283579" y="1932234"/>
            <a:chExt cx="4922901" cy="1227736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B649958-4D63-4B8E-8559-8DC2D1251EB7}"/>
                </a:ext>
              </a:extLst>
            </p:cNvPr>
            <p:cNvSpPr txBox="1"/>
            <p:nvPr/>
          </p:nvSpPr>
          <p:spPr>
            <a:xfrm>
              <a:off x="7283579" y="2425760"/>
              <a:ext cx="4419600" cy="73421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l" latinLnBrk="1"/>
              <a:r>
                <a:rPr lang="ko-KR" altLang="en-US" sz="1600" dirty="0">
                  <a:solidFill>
                    <a:schemeClr val="tx1"/>
                  </a:solidFill>
                </a:rPr>
                <a:t>언어</a:t>
              </a:r>
              <a:r>
                <a:rPr lang="en-US" altLang="ko-KR" sz="1600" dirty="0">
                  <a:solidFill>
                    <a:schemeClr val="tx1"/>
                  </a:solidFill>
                </a:rPr>
                <a:t>/</a:t>
              </a:r>
              <a:r>
                <a:rPr lang="ko-KR" altLang="en-US" sz="1600" dirty="0">
                  <a:solidFill>
                    <a:schemeClr val="tx1"/>
                  </a:solidFill>
                </a:rPr>
                <a:t>개발 툴 </a:t>
              </a:r>
              <a:r>
                <a:rPr lang="en-US" altLang="ko-KR" sz="1600" dirty="0">
                  <a:solidFill>
                    <a:schemeClr val="tx1"/>
                  </a:solidFill>
                </a:rPr>
                <a:t>: Eclipse, Visual Studio Code,</a:t>
              </a:r>
            </a:p>
            <a:p>
              <a:pPr algn="l" latinLnBrk="1"/>
              <a:r>
                <a:rPr lang="en-US" altLang="ko-KR" sz="1600" dirty="0">
                  <a:solidFill>
                    <a:schemeClr val="tx1"/>
                  </a:solidFill>
                </a:rPr>
                <a:t>JAVA, JavaScript, CSS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A38CCF0-E901-4ECB-9AB2-84E7143271D3}"/>
                </a:ext>
              </a:extLst>
            </p:cNvPr>
            <p:cNvSpPr txBox="1"/>
            <p:nvPr/>
          </p:nvSpPr>
          <p:spPr>
            <a:xfrm>
              <a:off x="7283579" y="1932234"/>
              <a:ext cx="1300356" cy="5023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 latinLnBrk="1"/>
              <a:r>
                <a:rPr lang="ko-KR" altLang="en-US" sz="2000" b="1" dirty="0">
                  <a:solidFill>
                    <a:schemeClr val="tx1"/>
                  </a:solidFill>
                </a:rPr>
                <a:t>활용 기술</a:t>
              </a:r>
            </a:p>
          </p:txBody>
        </p: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231E97E9-3D75-4F3E-997C-AFEEF0E66857}"/>
                </a:ext>
              </a:extLst>
            </p:cNvPr>
            <p:cNvCxnSpPr>
              <a:cxnSpLocks/>
            </p:cNvCxnSpPr>
            <p:nvPr/>
          </p:nvCxnSpPr>
          <p:spPr>
            <a:xfrm>
              <a:off x="7283579" y="2419313"/>
              <a:ext cx="492290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7C015152-B178-46A8-9BA9-28E23524724F}"/>
              </a:ext>
            </a:extLst>
          </p:cNvPr>
          <p:cNvGrpSpPr/>
          <p:nvPr/>
        </p:nvGrpSpPr>
        <p:grpSpPr>
          <a:xfrm>
            <a:off x="162415" y="0"/>
            <a:ext cx="12029585" cy="826818"/>
            <a:chOff x="162415" y="0"/>
            <a:chExt cx="12029585" cy="826818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38FD9E2F-CBF3-4938-AC12-9A5504B6B9CB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0135535-FFE6-4E60-991D-915D3D2BE8C5}"/>
                </a:ext>
              </a:extLst>
            </p:cNvPr>
            <p:cNvSpPr txBox="1"/>
            <p:nvPr/>
          </p:nvSpPr>
          <p:spPr>
            <a:xfrm>
              <a:off x="995462" y="118932"/>
              <a:ext cx="600997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적용기술 및 개발환경</a:t>
              </a:r>
            </a:p>
          </p:txBody>
        </p: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D402955C-C68D-46DB-B9EC-76E48661DF73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790895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1B9DFDF-DA28-49E8-9212-D3D1AE4CE4C3}"/>
                </a:ext>
              </a:extLst>
            </p:cNvPr>
            <p:cNvSpPr txBox="1"/>
            <p:nvPr/>
          </p:nvSpPr>
          <p:spPr>
            <a:xfrm>
              <a:off x="162415" y="362188"/>
              <a:ext cx="724878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3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30" name="자유형: 도형 29">
            <a:extLst>
              <a:ext uri="{FF2B5EF4-FFF2-40B4-BE49-F238E27FC236}">
                <a16:creationId xmlns:a16="http://schemas.microsoft.com/office/drawing/2014/main" id="{85301BAC-5457-48AB-8BB0-6ED7F7DDFF0C}"/>
              </a:ext>
            </a:extLst>
          </p:cNvPr>
          <p:cNvSpPr/>
          <p:nvPr/>
        </p:nvSpPr>
        <p:spPr>
          <a:xfrm>
            <a:off x="4539878" y="5045193"/>
            <a:ext cx="1052014" cy="1209211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1380" tIns="412071" rIns="371380" bIns="412071" numCol="1" spcCol="1270" anchor="ctr" anchorCtr="0">
            <a:noAutofit/>
          </a:bodyPr>
          <a:lstStyle/>
          <a:p>
            <a:pPr marL="0" lvl="0" indent="0" algn="ctr" defTabSz="1155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2600" kern="1200"/>
          </a:p>
        </p:txBody>
      </p:sp>
      <p:sp>
        <p:nvSpPr>
          <p:cNvPr id="39" name="자유형: 도형 38">
            <a:extLst>
              <a:ext uri="{FF2B5EF4-FFF2-40B4-BE49-F238E27FC236}">
                <a16:creationId xmlns:a16="http://schemas.microsoft.com/office/drawing/2014/main" id="{A1695F75-9826-4CD1-A219-FDC0078838A1}"/>
              </a:ext>
            </a:extLst>
          </p:cNvPr>
          <p:cNvSpPr/>
          <p:nvPr/>
        </p:nvSpPr>
        <p:spPr>
          <a:xfrm>
            <a:off x="1409321" y="5023255"/>
            <a:ext cx="1052014" cy="1209211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72320" tIns="313011" rIns="272320" bIns="313011" numCol="1" spcCol="1270" anchor="ctr" anchorCtr="0">
            <a:noAutofit/>
          </a:bodyPr>
          <a:lstStyle/>
          <a:p>
            <a:pPr marL="0" lvl="0" indent="0" algn="ctr" defTabSz="1600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3600" kern="1200"/>
          </a:p>
        </p:txBody>
      </p:sp>
      <p:sp>
        <p:nvSpPr>
          <p:cNvPr id="40" name="자유형: 도형 39">
            <a:extLst>
              <a:ext uri="{FF2B5EF4-FFF2-40B4-BE49-F238E27FC236}">
                <a16:creationId xmlns:a16="http://schemas.microsoft.com/office/drawing/2014/main" id="{868C0873-93B0-4F63-A154-04BA992F8339}"/>
              </a:ext>
            </a:extLst>
          </p:cNvPr>
          <p:cNvSpPr/>
          <p:nvPr/>
        </p:nvSpPr>
        <p:spPr>
          <a:xfrm>
            <a:off x="2995803" y="2213116"/>
            <a:ext cx="1052014" cy="1209211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72320" tIns="313011" rIns="272320" bIns="313011" numCol="1" spcCol="1270" anchor="ctr" anchorCtr="0">
            <a:noAutofit/>
          </a:bodyPr>
          <a:lstStyle/>
          <a:p>
            <a:pPr marL="0" lvl="0" indent="0" algn="ctr" defTabSz="1600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3600" kern="1200"/>
          </a:p>
        </p:txBody>
      </p:sp>
      <p:sp>
        <p:nvSpPr>
          <p:cNvPr id="41" name="자유형: 도형 40">
            <a:extLst>
              <a:ext uri="{FF2B5EF4-FFF2-40B4-BE49-F238E27FC236}">
                <a16:creationId xmlns:a16="http://schemas.microsoft.com/office/drawing/2014/main" id="{CC3C7D75-08C3-43BE-A632-92D126535EC3}"/>
              </a:ext>
            </a:extLst>
          </p:cNvPr>
          <p:cNvSpPr/>
          <p:nvPr/>
        </p:nvSpPr>
        <p:spPr>
          <a:xfrm>
            <a:off x="4044474" y="2215527"/>
            <a:ext cx="1052014" cy="1209211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1380" tIns="412071" rIns="371380" bIns="412071" numCol="1" spcCol="1270" anchor="ctr" anchorCtr="0">
            <a:noAutofit/>
          </a:bodyPr>
          <a:lstStyle/>
          <a:p>
            <a:pPr marL="0" lvl="0" indent="0" algn="ctr" defTabSz="1155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2600" kern="1200"/>
          </a:p>
        </p:txBody>
      </p:sp>
      <p:sp>
        <p:nvSpPr>
          <p:cNvPr id="42" name="자유형: 도형 41">
            <a:extLst>
              <a:ext uri="{FF2B5EF4-FFF2-40B4-BE49-F238E27FC236}">
                <a16:creationId xmlns:a16="http://schemas.microsoft.com/office/drawing/2014/main" id="{3087532B-8AD0-465E-86A4-A6E54FB5018C}"/>
              </a:ext>
            </a:extLst>
          </p:cNvPr>
          <p:cNvSpPr/>
          <p:nvPr/>
        </p:nvSpPr>
        <p:spPr>
          <a:xfrm>
            <a:off x="1944564" y="2216636"/>
            <a:ext cx="1052014" cy="1209211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1380" tIns="412071" rIns="371380" bIns="412071" numCol="1" spcCol="1270" anchor="ctr" anchorCtr="0">
            <a:noAutofit/>
          </a:bodyPr>
          <a:lstStyle/>
          <a:p>
            <a:pPr marL="0" lvl="0" indent="0" algn="ctr" defTabSz="1155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2600" kern="1200"/>
          </a:p>
        </p:txBody>
      </p:sp>
      <p:sp>
        <p:nvSpPr>
          <p:cNvPr id="43" name="자유형: 도형 42">
            <a:extLst>
              <a:ext uri="{FF2B5EF4-FFF2-40B4-BE49-F238E27FC236}">
                <a16:creationId xmlns:a16="http://schemas.microsoft.com/office/drawing/2014/main" id="{32DB04B6-99F6-4734-9D6B-BF13136FA022}"/>
              </a:ext>
            </a:extLst>
          </p:cNvPr>
          <p:cNvSpPr/>
          <p:nvPr/>
        </p:nvSpPr>
        <p:spPr>
          <a:xfrm>
            <a:off x="2467275" y="1263184"/>
            <a:ext cx="1052014" cy="1209211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1380" tIns="412071" rIns="371380" bIns="412071" numCol="1" spcCol="1270" anchor="ctr" anchorCtr="0">
            <a:noAutofit/>
          </a:bodyPr>
          <a:lstStyle/>
          <a:p>
            <a:pPr marL="0" lvl="0" indent="0" algn="ctr" defTabSz="1155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2600" kern="1200"/>
          </a:p>
        </p:txBody>
      </p:sp>
      <p:sp>
        <p:nvSpPr>
          <p:cNvPr id="44" name="자유형: 도형 43">
            <a:extLst>
              <a:ext uri="{FF2B5EF4-FFF2-40B4-BE49-F238E27FC236}">
                <a16:creationId xmlns:a16="http://schemas.microsoft.com/office/drawing/2014/main" id="{5A802C00-6E7B-42F2-B51B-542D809B8DCF}"/>
              </a:ext>
            </a:extLst>
          </p:cNvPr>
          <p:cNvSpPr/>
          <p:nvPr/>
        </p:nvSpPr>
        <p:spPr>
          <a:xfrm>
            <a:off x="1419135" y="1278771"/>
            <a:ext cx="1052014" cy="1209211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1380" tIns="412071" rIns="371380" bIns="412071" numCol="1" spcCol="1270" anchor="ctr" anchorCtr="0">
            <a:noAutofit/>
          </a:bodyPr>
          <a:lstStyle/>
          <a:p>
            <a:pPr marL="0" lvl="0" indent="0" algn="ctr" defTabSz="1155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2600" kern="1200"/>
          </a:p>
        </p:txBody>
      </p:sp>
      <p:sp>
        <p:nvSpPr>
          <p:cNvPr id="45" name="자유형: 도형 44">
            <a:extLst>
              <a:ext uri="{FF2B5EF4-FFF2-40B4-BE49-F238E27FC236}">
                <a16:creationId xmlns:a16="http://schemas.microsoft.com/office/drawing/2014/main" id="{1E2698C0-EE28-40A1-904B-B6DF3887A98D}"/>
              </a:ext>
            </a:extLst>
          </p:cNvPr>
          <p:cNvSpPr/>
          <p:nvPr/>
        </p:nvSpPr>
        <p:spPr>
          <a:xfrm>
            <a:off x="3521809" y="1272420"/>
            <a:ext cx="1052014" cy="1209211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1380" tIns="412071" rIns="371380" bIns="412071" numCol="1" spcCol="1270" anchor="ctr" anchorCtr="0">
            <a:noAutofit/>
          </a:bodyPr>
          <a:lstStyle/>
          <a:p>
            <a:pPr marL="0" lvl="0" indent="0" algn="ctr" defTabSz="1155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2600" kern="1200"/>
          </a:p>
        </p:txBody>
      </p:sp>
      <p:sp>
        <p:nvSpPr>
          <p:cNvPr id="46" name="자유형: 도형 45">
            <a:extLst>
              <a:ext uri="{FF2B5EF4-FFF2-40B4-BE49-F238E27FC236}">
                <a16:creationId xmlns:a16="http://schemas.microsoft.com/office/drawing/2014/main" id="{408FBD57-3800-4F7F-84CD-B6C2717B86CE}"/>
              </a:ext>
            </a:extLst>
          </p:cNvPr>
          <p:cNvSpPr/>
          <p:nvPr/>
        </p:nvSpPr>
        <p:spPr>
          <a:xfrm>
            <a:off x="4568007" y="1278771"/>
            <a:ext cx="1052014" cy="1209211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72320" tIns="313011" rIns="272320" bIns="313011" numCol="1" spcCol="1270" anchor="ctr" anchorCtr="0">
            <a:noAutofit/>
          </a:bodyPr>
          <a:lstStyle/>
          <a:p>
            <a:pPr marL="0" lvl="0" indent="0" algn="ctr" defTabSz="1600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3600" kern="1200" dirty="0"/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57CFC4E9-A558-45B3-B5A8-C930739A71FC}"/>
              </a:ext>
            </a:extLst>
          </p:cNvPr>
          <p:cNvGrpSpPr/>
          <p:nvPr/>
        </p:nvGrpSpPr>
        <p:grpSpPr>
          <a:xfrm>
            <a:off x="6447796" y="2749665"/>
            <a:ext cx="4922901" cy="1470296"/>
            <a:chOff x="7283579" y="1932234"/>
            <a:chExt cx="4922901" cy="1846019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DBE0AA63-CABB-45AF-B489-53C16CA24EAA}"/>
                </a:ext>
              </a:extLst>
            </p:cNvPr>
            <p:cNvSpPr txBox="1"/>
            <p:nvPr/>
          </p:nvSpPr>
          <p:spPr>
            <a:xfrm>
              <a:off x="7283579" y="2425760"/>
              <a:ext cx="4419600" cy="135249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l" latinLnBrk="1"/>
              <a:r>
                <a:rPr lang="en-US" altLang="ko-KR" sz="1600" dirty="0">
                  <a:solidFill>
                    <a:schemeClr val="tx1"/>
                  </a:solidFill>
                </a:rPr>
                <a:t>OS : Windows 10 Pro</a:t>
              </a:r>
            </a:p>
            <a:p>
              <a:pPr algn="l" latinLnBrk="1"/>
              <a:r>
                <a:rPr lang="en-US" altLang="ko-KR" sz="1600" dirty="0">
                  <a:solidFill>
                    <a:schemeClr val="tx1"/>
                  </a:solidFill>
                </a:rPr>
                <a:t>Service : Apache Tomcat</a:t>
              </a:r>
            </a:p>
            <a:p>
              <a:pPr algn="l" latinLnBrk="1"/>
              <a:r>
                <a:rPr lang="en-US" altLang="ko-KR" sz="1600" dirty="0">
                  <a:solidFill>
                    <a:schemeClr val="tx1"/>
                  </a:solidFill>
                </a:rPr>
                <a:t>Framework : Spring, </a:t>
              </a:r>
              <a:r>
                <a:rPr lang="en-US" altLang="ko-KR" sz="1600" dirty="0" err="1">
                  <a:solidFill>
                    <a:schemeClr val="tx1"/>
                  </a:solidFill>
                </a:rPr>
                <a:t>MyBatis</a:t>
              </a:r>
              <a:endParaRPr lang="en-US" altLang="ko-KR" sz="1600" dirty="0">
                <a:solidFill>
                  <a:schemeClr val="tx1"/>
                </a:solidFill>
              </a:endParaRPr>
            </a:p>
            <a:p>
              <a:pPr algn="l" latinLnBrk="1"/>
              <a:r>
                <a:rPr lang="ko-KR" altLang="en-US" sz="1600" dirty="0">
                  <a:solidFill>
                    <a:schemeClr val="tx1"/>
                  </a:solidFill>
                </a:rPr>
                <a:t>데이터베이스 </a:t>
              </a:r>
              <a:r>
                <a:rPr lang="en-US" altLang="ko-KR" sz="1600" dirty="0">
                  <a:solidFill>
                    <a:schemeClr val="tx1"/>
                  </a:solidFill>
                </a:rPr>
                <a:t>: Oracle 11g</a:t>
              </a:r>
              <a:endParaRPr lang="ko-KR" altLang="en-US" sz="1600" spc="-150" dirty="0">
                <a:latin typeface="+mn-ea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662C4BA4-487C-4733-9F85-A7FC1A230C28}"/>
                </a:ext>
              </a:extLst>
            </p:cNvPr>
            <p:cNvSpPr txBox="1"/>
            <p:nvPr/>
          </p:nvSpPr>
          <p:spPr>
            <a:xfrm>
              <a:off x="7283579" y="1932234"/>
              <a:ext cx="1300356" cy="5023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 latinLnBrk="1"/>
              <a:r>
                <a:rPr lang="ko-KR" altLang="en-US" sz="2000" b="1" dirty="0">
                  <a:solidFill>
                    <a:schemeClr val="tx1"/>
                  </a:solidFill>
                </a:rPr>
                <a:t>개발 환경</a:t>
              </a:r>
            </a:p>
          </p:txBody>
        </p:sp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D6DA1D03-6F22-4457-8AB4-B9A88C058A47}"/>
                </a:ext>
              </a:extLst>
            </p:cNvPr>
            <p:cNvCxnSpPr>
              <a:cxnSpLocks/>
            </p:cNvCxnSpPr>
            <p:nvPr/>
          </p:nvCxnSpPr>
          <p:spPr>
            <a:xfrm>
              <a:off x="7283579" y="2419313"/>
              <a:ext cx="492290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51FABBC0-D1A4-4E35-AA7C-1B70DC253DB9}"/>
              </a:ext>
            </a:extLst>
          </p:cNvPr>
          <p:cNvGrpSpPr/>
          <p:nvPr/>
        </p:nvGrpSpPr>
        <p:grpSpPr>
          <a:xfrm>
            <a:off x="6447796" y="4371212"/>
            <a:ext cx="4922901" cy="1470296"/>
            <a:chOff x="7283579" y="1932234"/>
            <a:chExt cx="4922901" cy="1846019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6169D444-8248-4FD6-9729-4DECD1684703}"/>
                </a:ext>
              </a:extLst>
            </p:cNvPr>
            <p:cNvSpPr txBox="1"/>
            <p:nvPr/>
          </p:nvSpPr>
          <p:spPr>
            <a:xfrm>
              <a:off x="7283579" y="2425760"/>
              <a:ext cx="4419600" cy="135249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l" latinLnBrk="1"/>
              <a:r>
                <a:rPr lang="ko-KR" altLang="en-US" sz="1600" dirty="0">
                  <a:solidFill>
                    <a:schemeClr val="tx1"/>
                  </a:solidFill>
                </a:rPr>
                <a:t>개발도구 </a:t>
              </a:r>
              <a:r>
                <a:rPr lang="en-US" altLang="ko-KR" sz="1600" dirty="0">
                  <a:solidFill>
                    <a:schemeClr val="tx1"/>
                  </a:solidFill>
                </a:rPr>
                <a:t>: Eclipse, Visual Studio, Maven,</a:t>
              </a:r>
            </a:p>
            <a:p>
              <a:pPr algn="l" latinLnBrk="1"/>
              <a:r>
                <a:rPr lang="en-US" altLang="ko-KR" sz="1600" dirty="0" err="1">
                  <a:solidFill>
                    <a:schemeClr val="tx1"/>
                  </a:solidFill>
                </a:rPr>
                <a:t>SQLGate</a:t>
              </a:r>
              <a:endParaRPr lang="en-US" altLang="ko-KR" sz="1600" dirty="0">
                <a:solidFill>
                  <a:schemeClr val="tx1"/>
                </a:solidFill>
              </a:endParaRPr>
            </a:p>
            <a:p>
              <a:pPr algn="l" latinLnBrk="1"/>
              <a:r>
                <a:rPr lang="ko-KR" altLang="en-US" sz="1600" dirty="0">
                  <a:solidFill>
                    <a:schemeClr val="tx1"/>
                  </a:solidFill>
                </a:rPr>
                <a:t>형상 관리 </a:t>
              </a:r>
              <a:r>
                <a:rPr lang="en-US" altLang="ko-KR" sz="1600" dirty="0">
                  <a:solidFill>
                    <a:schemeClr val="tx1"/>
                  </a:solidFill>
                </a:rPr>
                <a:t>: Git, GitHub</a:t>
              </a:r>
            </a:p>
            <a:p>
              <a:pPr algn="l" latinLnBrk="1"/>
              <a:r>
                <a:rPr lang="ko-KR" altLang="en-US" sz="1600" dirty="0">
                  <a:solidFill>
                    <a:schemeClr val="tx1"/>
                  </a:solidFill>
                </a:rPr>
                <a:t>기타 </a:t>
              </a:r>
              <a:r>
                <a:rPr lang="en-US" altLang="ko-KR" sz="1600" dirty="0">
                  <a:solidFill>
                    <a:schemeClr val="tx1"/>
                  </a:solidFill>
                </a:rPr>
                <a:t>: Excel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6DEA4327-9D85-4752-B375-DC649625AD14}"/>
                </a:ext>
              </a:extLst>
            </p:cNvPr>
            <p:cNvSpPr txBox="1"/>
            <p:nvPr/>
          </p:nvSpPr>
          <p:spPr>
            <a:xfrm>
              <a:off x="7283579" y="1932234"/>
              <a:ext cx="1300356" cy="5023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 latinLnBrk="1"/>
              <a:r>
                <a:rPr lang="ko-KR" altLang="en-US" sz="2000" b="1" dirty="0">
                  <a:solidFill>
                    <a:schemeClr val="tx1"/>
                  </a:solidFill>
                </a:rPr>
                <a:t>사용 도구</a:t>
              </a:r>
            </a:p>
          </p:txBody>
        </p: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9BA0498D-817C-4292-8C34-7140B5617232}"/>
                </a:ext>
              </a:extLst>
            </p:cNvPr>
            <p:cNvCxnSpPr>
              <a:cxnSpLocks/>
            </p:cNvCxnSpPr>
            <p:nvPr/>
          </p:nvCxnSpPr>
          <p:spPr>
            <a:xfrm>
              <a:off x="7283579" y="2419313"/>
              <a:ext cx="492290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7" name="그림 56">
            <a:extLst>
              <a:ext uri="{FF2B5EF4-FFF2-40B4-BE49-F238E27FC236}">
                <a16:creationId xmlns:a16="http://schemas.microsoft.com/office/drawing/2014/main" id="{1D4EB693-2409-4AB2-99BA-6EC5B8F940D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3498" y="1479638"/>
            <a:ext cx="808637" cy="808637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86434031-E919-4CCB-9821-BF361417DB0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4443" y="1358950"/>
            <a:ext cx="1017678" cy="1017678"/>
          </a:xfrm>
          <a:prstGeom prst="rect">
            <a:avLst/>
          </a:prstGeom>
        </p:spPr>
      </p:pic>
      <p:pic>
        <p:nvPicPr>
          <p:cNvPr id="65" name="그림 64">
            <a:extLst>
              <a:ext uri="{FF2B5EF4-FFF2-40B4-BE49-F238E27FC236}">
                <a16:creationId xmlns:a16="http://schemas.microsoft.com/office/drawing/2014/main" id="{32686243-97F9-478E-B480-16A9763EC29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7800" y="2554596"/>
            <a:ext cx="968021" cy="50597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291C9CD-5CFA-4B53-881B-DA3444D4C64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7328" y="3351499"/>
            <a:ext cx="790894" cy="79089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252E2E5-BF7C-45F0-8BBF-6E6183286A2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6987" y="4294304"/>
            <a:ext cx="1195257" cy="811872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A756D781-9DBC-4BB3-B632-94797868963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4201" y="4265483"/>
            <a:ext cx="855642" cy="855642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432E3744-A5BC-42C3-BA29-F9F17B37BDA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2139" y="4273956"/>
            <a:ext cx="941045" cy="941045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2B87AE44-6F7E-440C-B27F-1EE9550D9602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7410" y="5150865"/>
            <a:ext cx="916240" cy="916240"/>
          </a:xfrm>
          <a:prstGeom prst="rect">
            <a:avLst/>
          </a:prstGeom>
        </p:spPr>
      </p:pic>
      <p:pic>
        <p:nvPicPr>
          <p:cNvPr id="72" name="그림 71">
            <a:extLst>
              <a:ext uri="{FF2B5EF4-FFF2-40B4-BE49-F238E27FC236}">
                <a16:creationId xmlns:a16="http://schemas.microsoft.com/office/drawing/2014/main" id="{9866DE44-A19E-47E9-A1EE-B013F0E0ADE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660" y="5219578"/>
            <a:ext cx="861337" cy="778814"/>
          </a:xfrm>
          <a:prstGeom prst="rect">
            <a:avLst/>
          </a:prstGeom>
        </p:spPr>
      </p:pic>
      <p:pic>
        <p:nvPicPr>
          <p:cNvPr id="82" name="그림 81">
            <a:extLst>
              <a:ext uri="{FF2B5EF4-FFF2-40B4-BE49-F238E27FC236}">
                <a16:creationId xmlns:a16="http://schemas.microsoft.com/office/drawing/2014/main" id="{EF510907-F884-4ECC-BED0-49BF79313062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4998" y="1471770"/>
            <a:ext cx="740289" cy="740289"/>
          </a:xfrm>
          <a:prstGeom prst="rect">
            <a:avLst/>
          </a:prstGeom>
        </p:spPr>
      </p:pic>
      <p:pic>
        <p:nvPicPr>
          <p:cNvPr id="84" name="그림 83">
            <a:extLst>
              <a:ext uri="{FF2B5EF4-FFF2-40B4-BE49-F238E27FC236}">
                <a16:creationId xmlns:a16="http://schemas.microsoft.com/office/drawing/2014/main" id="{8C8A835D-A621-4F4A-BAA7-C3571DAF9DD6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8473" y="5452506"/>
            <a:ext cx="854824" cy="384671"/>
          </a:xfrm>
          <a:prstGeom prst="rect">
            <a:avLst/>
          </a:prstGeom>
        </p:spPr>
      </p:pic>
      <p:pic>
        <p:nvPicPr>
          <p:cNvPr id="86" name="그림 85">
            <a:extLst>
              <a:ext uri="{FF2B5EF4-FFF2-40B4-BE49-F238E27FC236}">
                <a16:creationId xmlns:a16="http://schemas.microsoft.com/office/drawing/2014/main" id="{710588C6-2A04-4102-8293-DD259117D0E2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5758" y="5185572"/>
            <a:ext cx="881533" cy="881533"/>
          </a:xfrm>
          <a:prstGeom prst="rect">
            <a:avLst/>
          </a:prstGeom>
        </p:spPr>
      </p:pic>
      <p:pic>
        <p:nvPicPr>
          <p:cNvPr id="88" name="그림 87">
            <a:extLst>
              <a:ext uri="{FF2B5EF4-FFF2-40B4-BE49-F238E27FC236}">
                <a16:creationId xmlns:a16="http://schemas.microsoft.com/office/drawing/2014/main" id="{E7B7152E-FBFB-4BD6-91D9-1645478BE5F5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8678" y="3549230"/>
            <a:ext cx="844168" cy="422084"/>
          </a:xfrm>
          <a:prstGeom prst="rect">
            <a:avLst/>
          </a:prstGeom>
        </p:spPr>
      </p:pic>
      <p:pic>
        <p:nvPicPr>
          <p:cNvPr id="90" name="그림 89">
            <a:extLst>
              <a:ext uri="{FF2B5EF4-FFF2-40B4-BE49-F238E27FC236}">
                <a16:creationId xmlns:a16="http://schemas.microsoft.com/office/drawing/2014/main" id="{DD7B22F4-EB38-478D-A1F1-5BC6DF4B439B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4588" y="2508225"/>
            <a:ext cx="1231787" cy="615894"/>
          </a:xfrm>
          <a:prstGeom prst="rect">
            <a:avLst/>
          </a:prstGeom>
        </p:spPr>
      </p:pic>
      <p:pic>
        <p:nvPicPr>
          <p:cNvPr id="92" name="그림 91">
            <a:extLst>
              <a:ext uri="{FF2B5EF4-FFF2-40B4-BE49-F238E27FC236}">
                <a16:creationId xmlns:a16="http://schemas.microsoft.com/office/drawing/2014/main" id="{ECBFDBA6-FB07-4BE8-99A9-30C50CC5DE91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5037" y="1388545"/>
            <a:ext cx="977954" cy="977954"/>
          </a:xfrm>
          <a:prstGeom prst="rect">
            <a:avLst/>
          </a:prstGeom>
        </p:spPr>
      </p:pic>
      <p:pic>
        <p:nvPicPr>
          <p:cNvPr id="94" name="그림 93">
            <a:extLst>
              <a:ext uri="{FF2B5EF4-FFF2-40B4-BE49-F238E27FC236}">
                <a16:creationId xmlns:a16="http://schemas.microsoft.com/office/drawing/2014/main" id="{9CC6D753-D799-4291-8A77-0BAC6802B6DE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6193" y="2597049"/>
            <a:ext cx="948757" cy="509089"/>
          </a:xfrm>
          <a:prstGeom prst="rect">
            <a:avLst/>
          </a:prstGeom>
        </p:spPr>
      </p:pic>
      <p:sp>
        <p:nvSpPr>
          <p:cNvPr id="95" name="직사각형 94">
            <a:extLst>
              <a:ext uri="{FF2B5EF4-FFF2-40B4-BE49-F238E27FC236}">
                <a16:creationId xmlns:a16="http://schemas.microsoft.com/office/drawing/2014/main" id="{83B08B8A-5D74-431A-9311-38A8DF09AC81}"/>
              </a:ext>
            </a:extLst>
          </p:cNvPr>
          <p:cNvSpPr/>
          <p:nvPr/>
        </p:nvSpPr>
        <p:spPr>
          <a:xfrm>
            <a:off x="9347200" y="6446982"/>
            <a:ext cx="2844800" cy="4110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83827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200510_라벤더">
      <a:dk1>
        <a:sysClr val="windowText" lastClr="000000"/>
      </a:dk1>
      <a:lt1>
        <a:sysClr val="window" lastClr="FFFFFF"/>
      </a:lt1>
      <a:dk2>
        <a:srgbClr val="3A3838"/>
      </a:dk2>
      <a:lt2>
        <a:srgbClr val="E7E6E6"/>
      </a:lt2>
      <a:accent1>
        <a:srgbClr val="CD9FD2"/>
      </a:accent1>
      <a:accent2>
        <a:srgbClr val="AA8FD3"/>
      </a:accent2>
      <a:accent3>
        <a:srgbClr val="CDBFE0"/>
      </a:accent3>
      <a:accent4>
        <a:srgbClr val="FCC3D5"/>
      </a:accent4>
      <a:accent5>
        <a:srgbClr val="FADBEE"/>
      </a:accent5>
      <a:accent6>
        <a:srgbClr val="D4CDFB"/>
      </a:accent6>
      <a:hlink>
        <a:srgbClr val="3F3F3F"/>
      </a:hlink>
      <a:folHlink>
        <a:srgbClr val="3F3F3F"/>
      </a:folHlink>
    </a:clrScheme>
    <a:fontScheme name="요즘 유행 스타일">
      <a:majorFont>
        <a:latin typeface="Arial Nova"/>
        <a:ea typeface="나눔스퀘어 Bold"/>
        <a:cs typeface=""/>
      </a:majorFont>
      <a:minorFont>
        <a:latin typeface="Arial Nova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617</TotalTime>
  <Words>825</Words>
  <Application>Microsoft Office PowerPoint</Application>
  <PresentationFormat>와이드스크린</PresentationFormat>
  <Paragraphs>193</Paragraphs>
  <Slides>30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7" baseType="lpstr">
      <vt:lpstr>굴림</vt:lpstr>
      <vt:lpstr>나눔스퀘어 Bold</vt:lpstr>
      <vt:lpstr>나눔스퀘어 Light</vt:lpstr>
      <vt:lpstr>Arial</vt:lpstr>
      <vt:lpstr>Arial Nova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kosmo</cp:lastModifiedBy>
  <cp:revision>79</cp:revision>
  <dcterms:created xsi:type="dcterms:W3CDTF">2020-05-10T02:38:09Z</dcterms:created>
  <dcterms:modified xsi:type="dcterms:W3CDTF">2021-11-03T13:01:45Z</dcterms:modified>
</cp:coreProperties>
</file>